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32"/>
  </p:notesMasterIdLst>
  <p:sldIdLst>
    <p:sldId id="256" r:id="rId4"/>
    <p:sldId id="257" r:id="rId5"/>
    <p:sldId id="282" r:id="rId6"/>
    <p:sldId id="283" r:id="rId7"/>
    <p:sldId id="270" r:id="rId8"/>
    <p:sldId id="269" r:id="rId9"/>
    <p:sldId id="268" r:id="rId10"/>
    <p:sldId id="263" r:id="rId11"/>
    <p:sldId id="267" r:id="rId12"/>
    <p:sldId id="264" r:id="rId13"/>
    <p:sldId id="265" r:id="rId14"/>
    <p:sldId id="293" r:id="rId15"/>
    <p:sldId id="260" r:id="rId16"/>
    <p:sldId id="272" r:id="rId17"/>
    <p:sldId id="273" r:id="rId18"/>
    <p:sldId id="275" r:id="rId19"/>
    <p:sldId id="278" r:id="rId20"/>
    <p:sldId id="279" r:id="rId21"/>
    <p:sldId id="280" r:id="rId22"/>
    <p:sldId id="286" r:id="rId23"/>
    <p:sldId id="289" r:id="rId24"/>
    <p:sldId id="291" r:id="rId25"/>
    <p:sldId id="292" r:id="rId26"/>
    <p:sldId id="300" r:id="rId27"/>
    <p:sldId id="294" r:id="rId28"/>
    <p:sldId id="296" r:id="rId29"/>
    <p:sldId id="299" r:id="rId30"/>
    <p:sldId id="297"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varScale="1">
        <p:scale>
          <a:sx n="76" d="100"/>
          <a:sy n="76" d="100"/>
        </p:scale>
        <p:origin x="72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A9FD3EC-1BD4-4875-B968-6A6C6B57C384}" type="datetimeFigureOut">
              <a:rPr lang="en-US" smtClean="0"/>
              <a:t>7/1/2024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9D78E25-B0E9-41E7-8D31-6414AABBB2AB}" type="slidenum">
              <a:rPr lang="en-US" smtClean="0"/>
              <a:t>‹#›</a:t>
            </a:fld>
            <a:endParaRPr lang="en-US"/>
          </a:p>
        </p:txBody>
      </p:sp>
    </p:spTree>
    <p:extLst>
      <p:ext uri="{BB962C8B-B14F-4D97-AF65-F5344CB8AC3E}">
        <p14:creationId xmlns:p14="http://schemas.microsoft.com/office/powerpoint/2010/main" val="51903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061A3-C636-4CEC-8FF5-7479110B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B78E69-82D4-43C9-B5A5-1E89FA5234E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7EE8D-A4DF-48FE-B030-9ADE9E12315A}"/>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1F465FA5-A6FC-456B-81A8-97AD42FE2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AF0E1-C9CA-4A0A-86C3-B36A7136C29A}"/>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924502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DB50-3949-4E2E-9286-97857CE594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5DD22B-4020-4652-B46B-D7435B342A1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94CEE3-3777-49F3-B21B-872D40776B2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708915-B229-4589-88D9-AB59C4687784}"/>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6" name="Footer Placeholder 5">
            <a:extLst>
              <a:ext uri="{FF2B5EF4-FFF2-40B4-BE49-F238E27FC236}">
                <a16:creationId xmlns:a16="http://schemas.microsoft.com/office/drawing/2014/main" id="{7196F9E6-F192-45E7-8748-48F4B856B1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3709FC-BB9E-46B5-A298-6312C8CF07F7}"/>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0074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2">
        <a:schemeClr val="bg2"/>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1030618-6B28-449A-9096-149ABB08D27C}"/>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0D3F8186-9428-4FB5-9B2B-BA273BBAF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734AB-8B9F-44AB-B510-F23342E952C5}"/>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66526724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1CC3DB4-FDA4-4C0C-BF7C-D5912638EE54}"/>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87FCABB8-C141-430E-B378-95BD2441F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6009D-B39C-4A50-9DE4-077EE31E011C}"/>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2868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34FE8-D4A6-4BC2-8519-F459D37470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41468B-9618-4890-8F05-AA5F8F2BDC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9A2BD2-686C-498A-9DB4-C7800FCD4D25}"/>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A332A1EF-03F8-4000-ADBC-5D2EF80FB3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B92DE-594E-42D7-A24F-6D1FC2BF001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726353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03ECC-E807-4894-A75F-42D0D6451A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34239-039F-4973-B537-A6CC61649C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2D0773-0B36-4FB4-B087-31C0ACA0A584}"/>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79DCE652-5B72-4824-A5FD-6A996FAD2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31B2B9-4FF6-47A7-B22C-420365FEC6CC}"/>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761223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BA34-A388-4C9B-A767-93AF76B1B0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5AC44F-C59D-4D49-B808-8A140ABBD0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5012066-E457-4058-9818-9F1C0B6F361A}"/>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A1E2AFF7-E55B-45E1-9E3B-6135941E2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B97ED2-06FF-485E-AC8D-8E4DB3FC810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886746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EAA9-3ACE-427F-8729-BE6DAF9293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79BC5-3D87-4736-A51F-9942EC6814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17216A-ADE8-4787-9267-11BE06BB79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AD871E-9B0F-41BE-B6DE-7FBA4FC48B3C}"/>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6" name="Footer Placeholder 5">
            <a:extLst>
              <a:ext uri="{FF2B5EF4-FFF2-40B4-BE49-F238E27FC236}">
                <a16:creationId xmlns:a16="http://schemas.microsoft.com/office/drawing/2014/main" id="{F8D5CF69-1ACD-4B89-B6EC-FE47E7B0D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2B989D-26B8-41AC-B94E-8300BC478C8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031847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A41C-3613-4AAF-8F1C-E3F3E13331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E709D7-256C-4EC5-8A77-CFCF1F05A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355F31-A7C6-4A62-953A-CC3AF6D2620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20D96F-F488-48E0-9177-F6D54E6382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1CFA3B-D502-48F9-AB97-C605F0AC7FE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6896C1-2F16-4F3F-9B6E-BA91C1677440}"/>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8" name="Footer Placeholder 7">
            <a:extLst>
              <a:ext uri="{FF2B5EF4-FFF2-40B4-BE49-F238E27FC236}">
                <a16:creationId xmlns:a16="http://schemas.microsoft.com/office/drawing/2014/main" id="{4206AC72-2AA2-4C0E-A4E8-31611B007A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04341B-638F-480A-A63A-F73674A3891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1011637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E35F-25CB-4ACA-9685-B67F796DAE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0BE925-DD67-4C51-B2C5-9E701B9F29E8}"/>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4" name="Footer Placeholder 3">
            <a:extLst>
              <a:ext uri="{FF2B5EF4-FFF2-40B4-BE49-F238E27FC236}">
                <a16:creationId xmlns:a16="http://schemas.microsoft.com/office/drawing/2014/main" id="{25D4D308-BE34-4917-996B-F9FB28E55F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528FFC-6F77-4E24-89CF-AB40E31E30AB}"/>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908871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FE067A-A192-4741-B3E6-121415812E49}"/>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3" name="Footer Placeholder 2">
            <a:extLst>
              <a:ext uri="{FF2B5EF4-FFF2-40B4-BE49-F238E27FC236}">
                <a16:creationId xmlns:a16="http://schemas.microsoft.com/office/drawing/2014/main" id="{07F6EE1C-0349-42CA-9B99-CB7FF2715E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141F4B-9A98-4A42-A3F0-D29962CFD500}"/>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47783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44DC-B022-4F01-B29A-6F53C56057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4D487-724B-4637-81DF-DED2F34AD4F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BCFCF-CA76-49E1-A6B0-29EDF751436A}"/>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AD09FACE-F6F9-48D9-977B-308C3CAF5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D02ABB-B9C9-4371-8FB8-3EDC1469043D}"/>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490814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16C6-27E7-4411-AB31-50EC9A81E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609B82-A459-46A1-8FF5-03A05D6A27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2931AD-D7A6-41E7-8754-AEF5FE8218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B69178-A3BF-4329-81F8-49F608993A44}"/>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6" name="Footer Placeholder 5">
            <a:extLst>
              <a:ext uri="{FF2B5EF4-FFF2-40B4-BE49-F238E27FC236}">
                <a16:creationId xmlns:a16="http://schemas.microsoft.com/office/drawing/2014/main" id="{1017F6A2-D416-4F99-B4CC-962F4D821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494FD-05E6-4556-95F7-C11A17CF3964}"/>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31319951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689F3-8B55-4C73-AC1C-6BD376BE8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0E7248-2D18-45F6-947C-C72336AD15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1845BA-0DE8-4BF8-AE41-E5172CA89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D9C4F8-DB8B-4BD7-B97E-803CE4EE6ACD}"/>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6" name="Footer Placeholder 5">
            <a:extLst>
              <a:ext uri="{FF2B5EF4-FFF2-40B4-BE49-F238E27FC236}">
                <a16:creationId xmlns:a16="http://schemas.microsoft.com/office/drawing/2014/main" id="{0A3D58EC-696D-4B0B-907C-F8F510B16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03803-9F40-490D-A851-233B4710AB79}"/>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399121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D93B-9422-4D8B-88B6-5EA8F778F9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336CBC-85DD-48D0-B85E-D78ECE03FB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798CF-CE31-4FE3-BCC7-AC1FD0F90B33}"/>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AB1AE3FD-12BA-4EE1-8002-C6B105566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EF943-6297-46EC-90C1-B53A15AA899A}"/>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56349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CDC83-C165-4E96-AB24-8626E3FCF3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378205-007C-4B5A-8E10-08BD0C8A32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D783D-2BAD-42A9-93BD-AEDE1E1808DE}"/>
              </a:ext>
            </a:extLst>
          </p:cNvPr>
          <p:cNvSpPr>
            <a:spLocks noGrp="1"/>
          </p:cNvSpPr>
          <p:nvPr>
            <p:ph type="dt" sz="half" idx="10"/>
          </p:nvPr>
        </p:nvSpPr>
        <p:spPr/>
        <p:txBody>
          <a:body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A806C5C3-7606-424F-A65F-E87DC9D5BD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DFD437-3C17-4DC8-B60D-754067B150FD}"/>
              </a:ext>
            </a:extLst>
          </p:cNvPr>
          <p:cNvSpPr>
            <a:spLocks noGrp="1"/>
          </p:cNvSpPr>
          <p:nvPr>
            <p:ph type="sldNum" sz="quarter" idx="12"/>
          </p:nvPr>
        </p:nvSpPr>
        <p:spPr/>
        <p:txBody>
          <a:bodyPr/>
          <a:lstStyle/>
          <a:p>
            <a:fld id="{D18ED4B7-3172-457E-87BF-FEFB5946C713}" type="slidenum">
              <a:rPr lang="en-US" smtClean="0"/>
              <a:t>‹#›</a:t>
            </a:fld>
            <a:endParaRPr lang="en-US"/>
          </a:p>
        </p:txBody>
      </p:sp>
    </p:spTree>
    <p:extLst>
      <p:ext uri="{BB962C8B-B14F-4D97-AF65-F5344CB8AC3E}">
        <p14:creationId xmlns:p14="http://schemas.microsoft.com/office/powerpoint/2010/main" val="26730458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6CF7-2904-47C7-A95E-9E45BD8D1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A9BDD1-7B9E-440F-8B4C-EDDE52C3F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3D6F8E-68FF-4C7F-9533-19ED33354FB9}"/>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E02510C4-63CF-4EAA-BA8C-00FE3CDA65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1D042-2793-44BB-ABB5-19D5DF37E06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056729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922F5-ED43-46DD-A7BC-C9957509DA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10719-537E-4324-A43D-9FB7E91E38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D069D-2192-4DD9-913D-576D60913BD5}"/>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27C4D4C7-BF51-4233-A969-B67DBB5F12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386F9-29EB-4D24-BB2C-DF415AFC1EAD}"/>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5276232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279B7-DEE1-4E40-8CAB-BFC250557A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67EF5E-741B-4062-A93F-1883F3BC5B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AB971A-2D17-4169-B489-8484A3EC8553}"/>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B0534D48-29AA-4783-A41A-6436E356D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38514-A90C-4015-8235-EBB02D36582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7057730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C76AA-8E01-4F43-8398-5F1EFD74B4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62788-20D8-4CF9-8C9E-82842C02BC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4E797B-E060-4FCB-931F-A8C158CBD8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8FACC9-1987-4E54-8D70-D8D26E08B55E}"/>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6" name="Footer Placeholder 5">
            <a:extLst>
              <a:ext uri="{FF2B5EF4-FFF2-40B4-BE49-F238E27FC236}">
                <a16:creationId xmlns:a16="http://schemas.microsoft.com/office/drawing/2014/main" id="{06D1F61E-8287-4812-8949-3F5C87563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0397E-3FD0-4BAE-9CA0-04713E572ABB}"/>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194009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2F92-0383-4B27-925E-1D7E0EEC1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C580A5-CB77-477A-863E-2B9465164A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BAD344-3BFA-401C-A68F-8BA574F834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D9BF4A-9A18-44AD-90B3-595C7F39C7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A9A47C-1E6F-484F-96DB-13D3B9F81E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F5AA1E-39E6-4556-B8D7-678C6118777A}"/>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8" name="Footer Placeholder 7">
            <a:extLst>
              <a:ext uri="{FF2B5EF4-FFF2-40B4-BE49-F238E27FC236}">
                <a16:creationId xmlns:a16="http://schemas.microsoft.com/office/drawing/2014/main" id="{310C6083-3298-4B93-A1D0-9FD8C31E4A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0DFA2A-ABC2-4091-809A-C9D57CCD516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4041490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12CE-A60B-4678-BBD2-86E1C4132F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5AE41A-D9CA-4400-BB9F-4A0E480324CE}"/>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4" name="Footer Placeholder 3">
            <a:extLst>
              <a:ext uri="{FF2B5EF4-FFF2-40B4-BE49-F238E27FC236}">
                <a16:creationId xmlns:a16="http://schemas.microsoft.com/office/drawing/2014/main" id="{A00393DC-6922-4A5F-A157-4FF8787AFB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A5048B-D1AF-4DBC-BCC9-C9B320F3B811}"/>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40659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4EDA-37CA-4426-B1F1-21A82CCE8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B0D5F6-9D27-40F8-A4AF-A0E0E10A83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718F31-818A-4400-A7AA-40326F944564}"/>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7D4D7FE5-A7AD-4A43-8D7F-F3FF65441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224B8F-638D-4403-A437-CBE3DFBCDD5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0815079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EF97A6-E0BB-408E-8552-C1FF85ADAF71}"/>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3" name="Footer Placeholder 2">
            <a:extLst>
              <a:ext uri="{FF2B5EF4-FFF2-40B4-BE49-F238E27FC236}">
                <a16:creationId xmlns:a16="http://schemas.microsoft.com/office/drawing/2014/main" id="{6FD670AF-1A9F-48D9-8961-F78F0500AC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E91E63-7873-453D-97D6-D83F7D206AE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80747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CA28-CC10-4C86-AD90-95D458D9F4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251135-BA4B-45E9-AEAE-F9241A3F56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0E526-B70B-4EAA-AEB2-608482028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EA4961-4F64-4879-8540-19814BAC18A8}"/>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6" name="Footer Placeholder 5">
            <a:extLst>
              <a:ext uri="{FF2B5EF4-FFF2-40B4-BE49-F238E27FC236}">
                <a16:creationId xmlns:a16="http://schemas.microsoft.com/office/drawing/2014/main" id="{73CC610B-A75B-4284-A0EA-2C75F7A1EF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9AF4E-4040-42D0-AE09-A7413331F0D4}"/>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8290194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66C8-A575-4276-B2F9-1BDB00D23B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7170B1-D189-4910-9D6E-0D5102BF0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01B2D-ADBC-4A43-AE85-E5DB1B2A9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8C7C1F-31E4-4134-AA47-BAA2382D7A75}"/>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6" name="Footer Placeholder 5">
            <a:extLst>
              <a:ext uri="{FF2B5EF4-FFF2-40B4-BE49-F238E27FC236}">
                <a16:creationId xmlns:a16="http://schemas.microsoft.com/office/drawing/2014/main" id="{948D3B5B-5759-43D1-BF1A-0974604E8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A0D644-9685-4DAA-B222-8B333D53AD29}"/>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2597504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815C3-4D24-463E-AB24-BDB7270541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A7E50A-D476-4790-9B55-6257220D22A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F4614C-8016-45C8-8BBC-0D843CE21EB5}"/>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34B2D563-8BAE-4FC5-B48C-13089E238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25F4EA-96D7-4A2F-A635-B95729C913BF}"/>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3072243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86344D-4E02-40C3-A79C-542C8BD4B5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34EFD1-B1B8-461D-A5BF-9077F826DC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40640D-2CD2-4AED-AB43-794967C916CE}"/>
              </a:ext>
            </a:extLst>
          </p:cNvPr>
          <p:cNvSpPr>
            <a:spLocks noGrp="1"/>
          </p:cNvSpPr>
          <p:nvPr>
            <p:ph type="dt" sz="half" idx="10"/>
          </p:nvPr>
        </p:nvSpPr>
        <p:spPr/>
        <p:txBody>
          <a:body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AAD22375-4EA4-45B5-BA77-B5DCDC212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9523F2-1419-4DB4-837A-3C3B02150D83}"/>
              </a:ext>
            </a:extLst>
          </p:cNvPr>
          <p:cNvSpPr>
            <a:spLocks noGrp="1"/>
          </p:cNvSpPr>
          <p:nvPr>
            <p:ph type="sldNum" sz="quarter" idx="12"/>
          </p:nvPr>
        </p:nvSpPr>
        <p:spPr/>
        <p:txBody>
          <a:bodyPr/>
          <a:lstStyle/>
          <a:p>
            <a:fld id="{82A15B3B-6AC5-4D9B-9C4D-7A9EA54E017D}" type="slidenum">
              <a:rPr lang="en-US" smtClean="0"/>
              <a:t>‹#›</a:t>
            </a:fld>
            <a:endParaRPr lang="en-US"/>
          </a:p>
        </p:txBody>
      </p:sp>
    </p:spTree>
    <p:extLst>
      <p:ext uri="{BB962C8B-B14F-4D97-AF65-F5344CB8AC3E}">
        <p14:creationId xmlns:p14="http://schemas.microsoft.com/office/powerpoint/2010/main" val="120686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4B502-4B7A-4808-A036-90B76EB2C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2E4C3F-4AAF-4865-A360-F6484F9AC1A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623A4B-1D76-47F9-885F-13070D18155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A34907-07BB-4F02-AB2D-2B85F1B21406}"/>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6" name="Footer Placeholder 5">
            <a:extLst>
              <a:ext uri="{FF2B5EF4-FFF2-40B4-BE49-F238E27FC236}">
                <a16:creationId xmlns:a16="http://schemas.microsoft.com/office/drawing/2014/main" id="{A7665B3A-8D65-4D45-BED1-D88624E73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FB2AA6-6867-4BCE-92A2-9E51D772BE7F}"/>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222794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E20EC-4CEF-4D83-91D8-B9C9588405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B11F5-3089-4CE7-9047-019A7E6DD8F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98DCA3-D3DF-4E19-B365-906F35AEB521}"/>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8255E6-A8F5-4F10-939D-E0B74D131FA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18825D-63DF-4781-A755-1EEADCB6E964}"/>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3A9BB0-F7AB-4770-AEA3-0239161CB4B3}"/>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8" name="Footer Placeholder 7">
            <a:extLst>
              <a:ext uri="{FF2B5EF4-FFF2-40B4-BE49-F238E27FC236}">
                <a16:creationId xmlns:a16="http://schemas.microsoft.com/office/drawing/2014/main" id="{56DE8BA6-951F-454E-86DD-7ABB420F8C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E0E79B-ABBC-431F-B42F-AA97CF844594}"/>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33579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7" name="Picture 6">
            <a:extLst>
              <a:ext uri="{FF2B5EF4-FFF2-40B4-BE49-F238E27FC236}">
                <a16:creationId xmlns:a16="http://schemas.microsoft.com/office/drawing/2014/main" id="{CB3A87C9-1D1E-4267-9662-654693D1C6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10" name="Straight Connector 9">
            <a:extLst>
              <a:ext uri="{FF2B5EF4-FFF2-40B4-BE49-F238E27FC236}">
                <a16:creationId xmlns:a16="http://schemas.microsoft.com/office/drawing/2014/main" id="{73DDE064-651A-40B6-B0A2-748084365C57}"/>
              </a:ext>
            </a:extLst>
          </p:cNvPr>
          <p:cNvCxnSpPr/>
          <p:nvPr userDrawn="1"/>
        </p:nvCxnSpPr>
        <p:spPr>
          <a:xfrm>
            <a:off x="0" y="5957741"/>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1304091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bg>
      <p:bgRef idx="1002">
        <a:schemeClr val="bg2"/>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A7B3CE-E80B-4590-A796-DA8CC505463A}"/>
              </a:ext>
            </a:extLst>
          </p:cNvPr>
          <p:cNvSpPr/>
          <p:nvPr userDrawn="1"/>
        </p:nvSpPr>
        <p:spPr>
          <a:xfrm>
            <a:off x="0" y="-107011"/>
            <a:ext cx="12192000" cy="201453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7065F6-34D1-40AA-A694-D0A51AC796DC}"/>
              </a:ext>
            </a:extLst>
          </p:cNvPr>
          <p:cNvSpPr>
            <a:spLocks noGrp="1"/>
          </p:cNvSpPr>
          <p:nvPr>
            <p:ph type="title"/>
          </p:nvPr>
        </p:nvSpPr>
        <p:spPr>
          <a:xfrm>
            <a:off x="979603" y="237476"/>
            <a:ext cx="10515600" cy="1325563"/>
          </a:xfrm>
        </p:spPr>
        <p:txBody>
          <a:bodyPr/>
          <a:lstStyle>
            <a:lvl1pPr algn="ct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FF8FADB-9CEA-4016-84A0-D899FCE8A88E}"/>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4" name="Footer Placeholder 3">
            <a:extLst>
              <a:ext uri="{FF2B5EF4-FFF2-40B4-BE49-F238E27FC236}">
                <a16:creationId xmlns:a16="http://schemas.microsoft.com/office/drawing/2014/main" id="{7A6224DA-BF95-4C29-A21A-569A846BF0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26539D-BA40-4494-8B5E-5DA33C02B88A}"/>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9" name="Picture 8">
            <a:extLst>
              <a:ext uri="{FF2B5EF4-FFF2-40B4-BE49-F238E27FC236}">
                <a16:creationId xmlns:a16="http://schemas.microsoft.com/office/drawing/2014/main" id="{41B1A853-C823-47ED-9EAB-4780F529BC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4265" y="4775411"/>
            <a:ext cx="5729140" cy="1763501"/>
          </a:xfrm>
          <a:prstGeom prst="rect">
            <a:avLst/>
          </a:prstGeom>
        </p:spPr>
      </p:pic>
    </p:spTree>
    <p:extLst>
      <p:ext uri="{BB962C8B-B14F-4D97-AF65-F5344CB8AC3E}">
        <p14:creationId xmlns:p14="http://schemas.microsoft.com/office/powerpoint/2010/main" val="344145137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2">
        <a:schemeClr val="bg2"/>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79BC45-D6E7-4628-BBA2-A344B5639ED1}"/>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3" name="Footer Placeholder 2">
            <a:extLst>
              <a:ext uri="{FF2B5EF4-FFF2-40B4-BE49-F238E27FC236}">
                <a16:creationId xmlns:a16="http://schemas.microsoft.com/office/drawing/2014/main" id="{64612604-FF29-4CE5-87F9-9C05D3693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AE2A0D-5422-423A-A4CC-87621DD7C1B5}"/>
              </a:ext>
            </a:extLst>
          </p:cNvPr>
          <p:cNvSpPr>
            <a:spLocks noGrp="1"/>
          </p:cNvSpPr>
          <p:nvPr>
            <p:ph type="sldNum" sz="quarter" idx="12"/>
          </p:nvPr>
        </p:nvSpPr>
        <p:spPr/>
        <p:txBody>
          <a:bodyPr/>
          <a:lstStyle/>
          <a:p>
            <a:fld id="{AD6C0053-5860-4942-8DD2-039655387949}" type="slidenum">
              <a:rPr lang="en-US" smtClean="0"/>
              <a:t>‹#›</a:t>
            </a:fld>
            <a:endParaRPr lang="en-US"/>
          </a:p>
        </p:txBody>
      </p:sp>
      <p:pic>
        <p:nvPicPr>
          <p:cNvPr id="5" name="Picture 4">
            <a:extLst>
              <a:ext uri="{FF2B5EF4-FFF2-40B4-BE49-F238E27FC236}">
                <a16:creationId xmlns:a16="http://schemas.microsoft.com/office/drawing/2014/main" id="{EE1571CA-ACDC-4E1F-8638-7C1512CEEC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7965" y="5349081"/>
            <a:ext cx="3581400" cy="2014538"/>
          </a:xfrm>
          <a:prstGeom prst="rect">
            <a:avLst/>
          </a:prstGeom>
        </p:spPr>
      </p:pic>
      <p:cxnSp>
        <p:nvCxnSpPr>
          <p:cNvPr id="7" name="Straight Connector 6">
            <a:extLst>
              <a:ext uri="{FF2B5EF4-FFF2-40B4-BE49-F238E27FC236}">
                <a16:creationId xmlns:a16="http://schemas.microsoft.com/office/drawing/2014/main" id="{3AD36B97-3E2A-4D75-A7FD-68412E62A071}"/>
              </a:ext>
            </a:extLst>
          </p:cNvPr>
          <p:cNvCxnSpPr/>
          <p:nvPr userDrawn="1"/>
        </p:nvCxnSpPr>
        <p:spPr>
          <a:xfrm>
            <a:off x="0" y="5948313"/>
            <a:ext cx="12192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595218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64B4D-974E-495A-A746-17F43E234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1EAC55-B4A8-42C3-9F07-0C2E1221BFE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2C55E5-1B66-42B7-A590-29DD001FB10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A4446E-6660-4497-87FC-8B4B73262007}"/>
              </a:ext>
            </a:extLst>
          </p:cNvPr>
          <p:cNvSpPr>
            <a:spLocks noGrp="1"/>
          </p:cNvSpPr>
          <p:nvPr>
            <p:ph type="dt" sz="half" idx="10"/>
          </p:nvPr>
        </p:nvSpPr>
        <p:spPr/>
        <p:txBody>
          <a:bodyPr/>
          <a:lstStyle/>
          <a:p>
            <a:fld id="{6243B902-4062-4D7F-851C-F94414D85377}" type="datetimeFigureOut">
              <a:rPr lang="en-US" smtClean="0"/>
              <a:t>7/1/2024</a:t>
            </a:fld>
            <a:endParaRPr lang="en-US"/>
          </a:p>
        </p:txBody>
      </p:sp>
      <p:sp>
        <p:nvSpPr>
          <p:cNvPr id="6" name="Footer Placeholder 5">
            <a:extLst>
              <a:ext uri="{FF2B5EF4-FFF2-40B4-BE49-F238E27FC236}">
                <a16:creationId xmlns:a16="http://schemas.microsoft.com/office/drawing/2014/main" id="{4BD7A420-2CB2-4660-88C6-86E115A0DE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6FD423-C0A9-460A-BB1E-483110B55702}"/>
              </a:ext>
            </a:extLst>
          </p:cNvPr>
          <p:cNvSpPr>
            <a:spLocks noGrp="1"/>
          </p:cNvSpPr>
          <p:nvPr>
            <p:ph type="sldNum" sz="quarter" idx="12"/>
          </p:nvPr>
        </p:nvSpPr>
        <p:spPr/>
        <p:txBody>
          <a:bodyPr/>
          <a:lstStyle/>
          <a:p>
            <a:fld id="{AD6C0053-5860-4942-8DD2-039655387949}" type="slidenum">
              <a:rPr lang="en-US" smtClean="0"/>
              <a:t>‹#›</a:t>
            </a:fld>
            <a:endParaRPr lang="en-US"/>
          </a:p>
        </p:txBody>
      </p:sp>
    </p:spTree>
    <p:extLst>
      <p:ext uri="{BB962C8B-B14F-4D97-AF65-F5344CB8AC3E}">
        <p14:creationId xmlns:p14="http://schemas.microsoft.com/office/powerpoint/2010/main" val="496378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93B59-3208-4137-9A90-14A535AAA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3289D6DA-40BF-4CB8-B4A2-DC72445BD8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3B902-4062-4D7F-851C-F94414D85377}" type="datetimeFigureOut">
              <a:rPr lang="en-US" smtClean="0"/>
              <a:t>7/1/2024</a:t>
            </a:fld>
            <a:endParaRPr lang="en-US"/>
          </a:p>
        </p:txBody>
      </p:sp>
      <p:sp>
        <p:nvSpPr>
          <p:cNvPr id="5" name="Footer Placeholder 4">
            <a:extLst>
              <a:ext uri="{FF2B5EF4-FFF2-40B4-BE49-F238E27FC236}">
                <a16:creationId xmlns:a16="http://schemas.microsoft.com/office/drawing/2014/main" id="{F9607D0E-CF27-4246-90DD-2222B6866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9A6515-1658-4A48-8BF0-4F2ADA5F4B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C0053-5860-4942-8DD2-039655387949}" type="slidenum">
              <a:rPr lang="en-US" smtClean="0"/>
              <a:t>‹#›</a:t>
            </a:fld>
            <a:endParaRPr lang="en-US"/>
          </a:p>
        </p:txBody>
      </p:sp>
    </p:spTree>
    <p:extLst>
      <p:ext uri="{BB962C8B-B14F-4D97-AF65-F5344CB8AC3E}">
        <p14:creationId xmlns:p14="http://schemas.microsoft.com/office/powerpoint/2010/main" val="139267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8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3FBF26-A93B-4B47-A492-2F99E578FB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D3C917-7BFD-49AE-8CAF-241D3AC94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AF55-2D87-4C55-AC89-99AD4FEBC8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2FC9D-423D-4C1E-8EA9-85065CB1D715}" type="datetimeFigureOut">
              <a:rPr lang="en-US" smtClean="0"/>
              <a:t>7/1/2024</a:t>
            </a:fld>
            <a:endParaRPr lang="en-US"/>
          </a:p>
        </p:txBody>
      </p:sp>
      <p:sp>
        <p:nvSpPr>
          <p:cNvPr id="5" name="Footer Placeholder 4">
            <a:extLst>
              <a:ext uri="{FF2B5EF4-FFF2-40B4-BE49-F238E27FC236}">
                <a16:creationId xmlns:a16="http://schemas.microsoft.com/office/drawing/2014/main" id="{C65C3FDC-8B2C-47D7-8241-EE49E978B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21D2C7-0D43-47A5-A40C-FAA30497F1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ED4B7-3172-457E-87BF-FEFB5946C713}" type="slidenum">
              <a:rPr lang="en-US" smtClean="0"/>
              <a:t>‹#›</a:t>
            </a:fld>
            <a:endParaRPr lang="en-US"/>
          </a:p>
        </p:txBody>
      </p:sp>
    </p:spTree>
    <p:extLst>
      <p:ext uri="{BB962C8B-B14F-4D97-AF65-F5344CB8AC3E}">
        <p14:creationId xmlns:p14="http://schemas.microsoft.com/office/powerpoint/2010/main" val="4242776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26CD2B-FCFE-4A06-BF80-2D99B7748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A1DD7E-9C4C-4D2C-A6DE-C30B895C0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ED2594-6463-4AF9-A8EF-CE881A088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6B888-112B-4523-B374-9E6A657B8231}" type="datetimeFigureOut">
              <a:rPr lang="en-US" smtClean="0"/>
              <a:t>7/1/2024</a:t>
            </a:fld>
            <a:endParaRPr lang="en-US"/>
          </a:p>
        </p:txBody>
      </p:sp>
      <p:sp>
        <p:nvSpPr>
          <p:cNvPr id="5" name="Footer Placeholder 4">
            <a:extLst>
              <a:ext uri="{FF2B5EF4-FFF2-40B4-BE49-F238E27FC236}">
                <a16:creationId xmlns:a16="http://schemas.microsoft.com/office/drawing/2014/main" id="{74E5AE9D-DEF9-4F69-8106-11172F3FC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93CFA3-0802-49ED-86C1-BB08FC36D4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15B3B-6AC5-4D9B-9C4D-7A9EA54E017D}" type="slidenum">
              <a:rPr lang="en-US" smtClean="0"/>
              <a:t>‹#›</a:t>
            </a:fld>
            <a:endParaRPr lang="en-US"/>
          </a:p>
        </p:txBody>
      </p:sp>
    </p:spTree>
    <p:extLst>
      <p:ext uri="{BB962C8B-B14F-4D97-AF65-F5344CB8AC3E}">
        <p14:creationId xmlns:p14="http://schemas.microsoft.com/office/powerpoint/2010/main" val="4132055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conduct@ou.edu" TargetMode="External"/><Relationship Id="rId2" Type="http://schemas.openxmlformats.org/officeDocument/2006/relationships/hyperlink" Target="https://osbi.ok.gov/"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risk.ouhsc.edu/Minors-on-Campus"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ww.ou.edu/clery/reporting" TargetMode="External"/><Relationship Id="rId2" Type="http://schemas.openxmlformats.org/officeDocument/2006/relationships/hyperlink" Target="https://www.ou.edu/clery/campus-security-authoritie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mailto:mbeirne@ou.edu" TargetMode="External"/><Relationship Id="rId2" Type="http://schemas.openxmlformats.org/officeDocument/2006/relationships/hyperlink" Target="mailto:minorsoncampus@ou.edu" TargetMode="External"/><Relationship Id="rId1" Type="http://schemas.openxmlformats.org/officeDocument/2006/relationships/slideLayout" Target="../slideLayouts/slideLayout6.xml"/><Relationship Id="rId5" Type="http://schemas.openxmlformats.org/officeDocument/2006/relationships/hyperlink" Target="mailto:jennie-robison@ouhsc.edu" TargetMode="External"/><Relationship Id="rId4" Type="http://schemas.openxmlformats.org/officeDocument/2006/relationships/hyperlink" Target="mailto:minorsoncampus@ouhsc.edu"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risk.ouhsc.edu/Minors-on-Campus" TargetMode="External"/><Relationship Id="rId2" Type="http://schemas.openxmlformats.org/officeDocument/2006/relationships/hyperlink" Target="https://www.ou.edu/web/landing/policy"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6DCC-BB73-4483-8187-6D11DE0EFFD9}"/>
              </a:ext>
            </a:extLst>
          </p:cNvPr>
          <p:cNvSpPr>
            <a:spLocks noGrp="1"/>
          </p:cNvSpPr>
          <p:nvPr>
            <p:ph type="title"/>
          </p:nvPr>
        </p:nvSpPr>
        <p:spPr/>
        <p:txBody>
          <a:bodyPr>
            <a:normAutofit/>
          </a:bodyPr>
          <a:lstStyle/>
          <a:p>
            <a:pPr algn="ctr"/>
            <a:r>
              <a:rPr lang="en-US" sz="6000" b="1" dirty="0">
                <a:solidFill>
                  <a:schemeClr val="bg1"/>
                </a:solidFill>
                <a:latin typeface="Arial" panose="020B0604020202020204" pitchFamily="34" charset="0"/>
                <a:cs typeface="Arial" panose="020B0604020202020204" pitchFamily="34" charset="0"/>
              </a:rPr>
              <a:t>Minors on Campus</a:t>
            </a:r>
          </a:p>
        </p:txBody>
      </p:sp>
      <p:sp>
        <p:nvSpPr>
          <p:cNvPr id="4" name="TextBox 3">
            <a:extLst>
              <a:ext uri="{FF2B5EF4-FFF2-40B4-BE49-F238E27FC236}">
                <a16:creationId xmlns:a16="http://schemas.microsoft.com/office/drawing/2014/main" id="{5D649FC1-1082-43F3-9EF7-F7A118925029}"/>
              </a:ext>
            </a:extLst>
          </p:cNvPr>
          <p:cNvSpPr txBox="1"/>
          <p:nvPr/>
        </p:nvSpPr>
        <p:spPr>
          <a:xfrm>
            <a:off x="967819" y="2799544"/>
            <a:ext cx="10256362" cy="1754326"/>
          </a:xfrm>
          <a:prstGeom prst="rect">
            <a:avLst/>
          </a:prstGeom>
          <a:noFill/>
        </p:spPr>
        <p:txBody>
          <a:bodyPr wrap="square" rtlCol="0">
            <a:spAutoFit/>
          </a:bodyPr>
          <a:lstStyle/>
          <a:p>
            <a:pPr algn="ctr"/>
            <a:r>
              <a:rPr lang="en-US" sz="5400" dirty="0"/>
              <a:t>Training for Non-University/Third Party Entities</a:t>
            </a:r>
          </a:p>
        </p:txBody>
      </p:sp>
    </p:spTree>
    <p:extLst>
      <p:ext uri="{BB962C8B-B14F-4D97-AF65-F5344CB8AC3E}">
        <p14:creationId xmlns:p14="http://schemas.microsoft.com/office/powerpoint/2010/main" val="114908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AF02F-F936-4132-A1FF-5538B8DBF365}"/>
              </a:ext>
            </a:extLst>
          </p:cNvPr>
          <p:cNvSpPr>
            <a:spLocks noGrp="1"/>
          </p:cNvSpPr>
          <p:nvPr>
            <p:ph type="title"/>
          </p:nvPr>
        </p:nvSpPr>
        <p:spPr/>
        <p:txBody>
          <a:bodyPr>
            <a:normAutofit/>
          </a:bodyPr>
          <a:lstStyle/>
          <a:p>
            <a:pPr algn="ctr"/>
            <a:r>
              <a:rPr lang="en-US" b="1" dirty="0">
                <a:solidFill>
                  <a:schemeClr val="bg1"/>
                </a:solidFill>
                <a:latin typeface="Arial" panose="020B0604020202020204" pitchFamily="34" charset="0"/>
                <a:cs typeface="Arial" panose="020B0604020202020204" pitchFamily="34" charset="0"/>
              </a:rPr>
              <a:t>Inappropriate Touch</a:t>
            </a:r>
          </a:p>
        </p:txBody>
      </p:sp>
      <p:sp>
        <p:nvSpPr>
          <p:cNvPr id="4" name="TextBox 3">
            <a:extLst>
              <a:ext uri="{FF2B5EF4-FFF2-40B4-BE49-F238E27FC236}">
                <a16:creationId xmlns:a16="http://schemas.microsoft.com/office/drawing/2014/main" id="{459FDF91-CD64-4FE3-BF56-6DC5758F883B}"/>
              </a:ext>
            </a:extLst>
          </p:cNvPr>
          <p:cNvSpPr txBox="1"/>
          <p:nvPr/>
        </p:nvSpPr>
        <p:spPr>
          <a:xfrm>
            <a:off x="2387065" y="2403240"/>
            <a:ext cx="7055317" cy="2588722"/>
          </a:xfrm>
          <a:prstGeom prst="rect">
            <a:avLst/>
          </a:prstGeom>
          <a:noFill/>
        </p:spPr>
        <p:txBody>
          <a:bodyPr wrap="square">
            <a:spAutoFit/>
          </a:bodyPr>
          <a:lstStyle/>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Do not spend time alone with one minor away from the group or conduct private interactions where you can't be seen.</a:t>
            </a:r>
          </a:p>
          <a:p>
            <a:pPr marR="0" lvl="0" fontAlgn="base">
              <a:lnSpc>
                <a:spcPct val="107000"/>
              </a:lnSpc>
              <a:spcBef>
                <a:spcPts val="0"/>
              </a:spcBef>
              <a:spcAft>
                <a:spcPts val="800"/>
              </a:spcAft>
              <a:buSzPts val="1000"/>
              <a:tabLst>
                <a:tab pos="457200" algn="l"/>
              </a:tabLst>
            </a:pP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engage in inappropriate touching, or have any physical contact with a minor in private locations.</a:t>
            </a:r>
          </a:p>
          <a:p>
            <a:pPr marR="0" lvl="0" fontAlgn="base">
              <a:lnSpc>
                <a:spcPct val="107000"/>
              </a:lnSpc>
              <a:spcBef>
                <a:spcPts val="0"/>
              </a:spcBef>
              <a:spcAft>
                <a:spcPts val="800"/>
              </a:spcAft>
              <a:buSzPts val="1000"/>
              <a:tabLst>
                <a:tab pos="457200" algn="l"/>
              </a:tabLst>
            </a:pPr>
            <a:endParaRPr lang="en-US" dirty="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dirty="0">
                <a:cs typeface="Times New Roman" panose="02020603050405020304" pitchFamily="18" charset="0"/>
              </a:rPr>
              <a:t>Don't strike or hit a minor or use corporal punishment.</a:t>
            </a:r>
          </a:p>
        </p:txBody>
      </p:sp>
    </p:spTree>
    <p:extLst>
      <p:ext uri="{BB962C8B-B14F-4D97-AF65-F5344CB8AC3E}">
        <p14:creationId xmlns:p14="http://schemas.microsoft.com/office/powerpoint/2010/main" val="407755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B0B8-D679-4908-A0F3-13D37DC34A9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Inappropriate Behavior</a:t>
            </a:r>
          </a:p>
        </p:txBody>
      </p:sp>
      <p:sp>
        <p:nvSpPr>
          <p:cNvPr id="4" name="TextBox 3">
            <a:extLst>
              <a:ext uri="{FF2B5EF4-FFF2-40B4-BE49-F238E27FC236}">
                <a16:creationId xmlns:a16="http://schemas.microsoft.com/office/drawing/2014/main" id="{940DE785-68B1-4115-A1B8-EAC6A1B0BCF2}"/>
              </a:ext>
            </a:extLst>
          </p:cNvPr>
          <p:cNvSpPr txBox="1"/>
          <p:nvPr/>
        </p:nvSpPr>
        <p:spPr>
          <a:xfrm>
            <a:off x="2178483" y="2423230"/>
            <a:ext cx="8117840" cy="2450094"/>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use inappropriate language, tell risqué jokes, or make sexually suggestive comments around minors.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give personal gifts or do special favors for a minor or do things that may be seen as favoring one minor over others.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relate to minors as if they were peers and conduct private correspondence outside of program activities via email, text, or through social media.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date or become romantically or sexually involved with a minor.</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Don't provide alcohol or drugs to minors or use them in the presence of minors.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92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767B0-9EF0-4E2F-B484-A6FA0AB36C12}"/>
              </a:ext>
            </a:extLst>
          </p:cNvPr>
          <p:cNvSpPr>
            <a:spLocks noGrp="1"/>
          </p:cNvSpPr>
          <p:nvPr>
            <p:ph type="title"/>
          </p:nvPr>
        </p:nvSpPr>
        <p:spPr>
          <a:xfrm>
            <a:off x="828773" y="272015"/>
            <a:ext cx="10714557" cy="1325563"/>
          </a:xfrm>
        </p:spPr>
        <p:txBody>
          <a:bodyPr/>
          <a:lstStyle/>
          <a:p>
            <a:r>
              <a:rPr lang="en-US" b="1" dirty="0">
                <a:solidFill>
                  <a:schemeClr val="bg1"/>
                </a:solidFill>
                <a:latin typeface="Arial" panose="020B0604020202020204" pitchFamily="34" charset="0"/>
                <a:cs typeface="Arial" panose="020B0604020202020204" pitchFamily="34" charset="0"/>
              </a:rPr>
              <a:t>Appropriate vs Inappropriate Behavior</a:t>
            </a:r>
            <a:endParaRPr lang="en-US" dirty="0">
              <a:solidFill>
                <a:schemeClr val="bg1"/>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CAF991D8-7ECE-4E70-A542-FB7551C20B74}"/>
              </a:ext>
            </a:extLst>
          </p:cNvPr>
          <p:cNvGraphicFramePr>
            <a:graphicFrameLocks noGrp="1"/>
          </p:cNvGraphicFramePr>
          <p:nvPr>
            <p:extLst>
              <p:ext uri="{D42A27DB-BD31-4B8C-83A1-F6EECF244321}">
                <p14:modId xmlns:p14="http://schemas.microsoft.com/office/powerpoint/2010/main" val="2307619423"/>
              </p:ext>
            </p:extLst>
          </p:nvPr>
        </p:nvGraphicFramePr>
        <p:xfrm>
          <a:off x="1922780" y="2158521"/>
          <a:ext cx="8128000" cy="3657600"/>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3110019571"/>
                    </a:ext>
                  </a:extLst>
                </a:gridCol>
                <a:gridCol w="4064000">
                  <a:extLst>
                    <a:ext uri="{9D8B030D-6E8A-4147-A177-3AD203B41FA5}">
                      <a16:colId xmlns:a16="http://schemas.microsoft.com/office/drawing/2014/main" val="3252257747"/>
                    </a:ext>
                  </a:extLst>
                </a:gridCol>
              </a:tblGrid>
              <a:tr h="370840">
                <a:tc>
                  <a:txBody>
                    <a:bodyPr/>
                    <a:lstStyle/>
                    <a:p>
                      <a:pPr algn="ctr"/>
                      <a:r>
                        <a:rPr lang="en-US" sz="2400" dirty="0"/>
                        <a:t>Appropriate</a:t>
                      </a:r>
                    </a:p>
                  </a:txBody>
                  <a:tcPr/>
                </a:tc>
                <a:tc>
                  <a:txBody>
                    <a:bodyPr/>
                    <a:lstStyle/>
                    <a:p>
                      <a:pPr algn="ctr"/>
                      <a:r>
                        <a:rPr lang="en-US" sz="2400" dirty="0"/>
                        <a:t>Inappropriate</a:t>
                      </a:r>
                    </a:p>
                  </a:txBody>
                  <a:tcPr/>
                </a:tc>
                <a:extLst>
                  <a:ext uri="{0D108BD9-81ED-4DB2-BD59-A6C34878D82A}">
                    <a16:rowId xmlns:a16="http://schemas.microsoft.com/office/drawing/2014/main" val="3723001821"/>
                  </a:ext>
                </a:extLst>
              </a:tr>
              <a:tr h="370840">
                <a:tc>
                  <a:txBody>
                    <a:bodyPr/>
                    <a:lstStyle/>
                    <a:p>
                      <a:r>
                        <a:rPr lang="en-US" dirty="0"/>
                        <a:t>Giving a student a high-five after they set a personal best time running 50m</a:t>
                      </a:r>
                    </a:p>
                  </a:txBody>
                  <a:tcPr/>
                </a:tc>
                <a:tc>
                  <a:txBody>
                    <a:bodyPr/>
                    <a:lstStyle/>
                    <a:p>
                      <a:r>
                        <a:rPr lang="en-US" dirty="0"/>
                        <a:t>Touching a student on the shoulder while they pull away</a:t>
                      </a:r>
                    </a:p>
                  </a:txBody>
                  <a:tcPr/>
                </a:tc>
                <a:extLst>
                  <a:ext uri="{0D108BD9-81ED-4DB2-BD59-A6C34878D82A}">
                    <a16:rowId xmlns:a16="http://schemas.microsoft.com/office/drawing/2014/main" val="2860870378"/>
                  </a:ext>
                </a:extLst>
              </a:tr>
              <a:tr h="370840">
                <a:tc>
                  <a:txBody>
                    <a:bodyPr/>
                    <a:lstStyle/>
                    <a:p>
                      <a:r>
                        <a:rPr lang="en-US" dirty="0"/>
                        <a:t>Shaking a student’s hand while teaching them to handle a job interview</a:t>
                      </a:r>
                    </a:p>
                  </a:txBody>
                  <a:tcPr/>
                </a:tc>
                <a:tc>
                  <a:txBody>
                    <a:bodyPr/>
                    <a:lstStyle/>
                    <a:p>
                      <a:r>
                        <a:rPr lang="en-US" dirty="0"/>
                        <a:t>Laughing when one student dumps soda over another </a:t>
                      </a:r>
                    </a:p>
                  </a:txBody>
                  <a:tcPr/>
                </a:tc>
                <a:extLst>
                  <a:ext uri="{0D108BD9-81ED-4DB2-BD59-A6C34878D82A}">
                    <a16:rowId xmlns:a16="http://schemas.microsoft.com/office/drawing/2014/main" val="2676006203"/>
                  </a:ext>
                </a:extLst>
              </a:tr>
              <a:tr h="370840">
                <a:tc>
                  <a:txBody>
                    <a:bodyPr/>
                    <a:lstStyle/>
                    <a:p>
                      <a:r>
                        <a:rPr lang="en-US" dirty="0"/>
                        <a:t>Encouraging a student enrolling at OU to consider a challenging degree program</a:t>
                      </a:r>
                    </a:p>
                  </a:txBody>
                  <a:tcPr/>
                </a:tc>
                <a:tc>
                  <a:txBody>
                    <a:bodyPr/>
                    <a:lstStyle/>
                    <a:p>
                      <a:r>
                        <a:rPr lang="en-US" dirty="0"/>
                        <a:t>Providing candy containing cannabis to a minor experiencing anxiety</a:t>
                      </a:r>
                    </a:p>
                  </a:txBody>
                  <a:tcPr/>
                </a:tc>
                <a:extLst>
                  <a:ext uri="{0D108BD9-81ED-4DB2-BD59-A6C34878D82A}">
                    <a16:rowId xmlns:a16="http://schemas.microsoft.com/office/drawing/2014/main" val="3087514467"/>
                  </a:ext>
                </a:extLst>
              </a:tr>
              <a:tr h="370840">
                <a:tc>
                  <a:txBody>
                    <a:bodyPr/>
                    <a:lstStyle/>
                    <a:p>
                      <a:r>
                        <a:rPr lang="en-US" dirty="0"/>
                        <a:t>Instructing students to be quiet while a Model United Nations delegate speaks</a:t>
                      </a:r>
                    </a:p>
                  </a:txBody>
                  <a:tcPr/>
                </a:tc>
                <a:tc>
                  <a:txBody>
                    <a:bodyPr/>
                    <a:lstStyle/>
                    <a:p>
                      <a:r>
                        <a:rPr lang="en-US" dirty="0"/>
                        <a:t>Slapping a student’s buttocks after scoring a run in softball</a:t>
                      </a:r>
                    </a:p>
                  </a:txBody>
                  <a:tcPr/>
                </a:tc>
                <a:extLst>
                  <a:ext uri="{0D108BD9-81ED-4DB2-BD59-A6C34878D82A}">
                    <a16:rowId xmlns:a16="http://schemas.microsoft.com/office/drawing/2014/main" val="484924893"/>
                  </a:ext>
                </a:extLst>
              </a:tr>
              <a:tr h="370840">
                <a:tc>
                  <a:txBody>
                    <a:bodyPr/>
                    <a:lstStyle/>
                    <a:p>
                      <a:endParaRPr lang="en-US" dirty="0"/>
                    </a:p>
                  </a:txBody>
                  <a:tcPr/>
                </a:tc>
                <a:tc>
                  <a:txBody>
                    <a:bodyPr/>
                    <a:lstStyle/>
                    <a:p>
                      <a:r>
                        <a:rPr lang="en-US" dirty="0"/>
                        <a:t>Providing one-on-one tutoring with a student outside official hours</a:t>
                      </a:r>
                    </a:p>
                  </a:txBody>
                  <a:tcPr/>
                </a:tc>
                <a:extLst>
                  <a:ext uri="{0D108BD9-81ED-4DB2-BD59-A6C34878D82A}">
                    <a16:rowId xmlns:a16="http://schemas.microsoft.com/office/drawing/2014/main" val="161103369"/>
                  </a:ext>
                </a:extLst>
              </a:tr>
            </a:tbl>
          </a:graphicData>
        </a:graphic>
      </p:graphicFrame>
    </p:spTree>
    <p:extLst>
      <p:ext uri="{BB962C8B-B14F-4D97-AF65-F5344CB8AC3E}">
        <p14:creationId xmlns:p14="http://schemas.microsoft.com/office/powerpoint/2010/main" val="743823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7415AE-71D3-4DCC-91FF-74CE1569EED5}"/>
              </a:ext>
            </a:extLst>
          </p:cNvPr>
          <p:cNvSpPr txBox="1"/>
          <p:nvPr/>
        </p:nvSpPr>
        <p:spPr>
          <a:xfrm>
            <a:off x="182880" y="101601"/>
            <a:ext cx="11846560" cy="7009804"/>
          </a:xfrm>
          <a:prstGeom prst="rect">
            <a:avLst/>
          </a:prstGeom>
          <a:noFill/>
        </p:spPr>
        <p:txBody>
          <a:bodyPr wrap="square" rtlCol="0">
            <a:spAutoFit/>
          </a:bodyPr>
          <a:lstStyle/>
          <a:p>
            <a:pPr algn="ctr">
              <a:lnSpc>
                <a:spcPct val="107000"/>
              </a:lnSpc>
            </a:pPr>
            <a:r>
              <a:rPr lang="en-US" sz="2400" dirty="0"/>
              <a:t>Explore: The Penn State Scandal</a:t>
            </a:r>
          </a:p>
          <a:p>
            <a:pPr>
              <a:lnSpc>
                <a:spcPct val="107000"/>
              </a:lnSpc>
            </a:pPr>
            <a:r>
              <a:rPr lang="en-US" sz="1600" dirty="0"/>
              <a:t>The Penn State Scandal is one of the most notorious university child abuse scandal in American history. It is a prime example of what can happen when people neglect their responsibility to report child abuse.</a:t>
            </a:r>
          </a:p>
          <a:p>
            <a:pPr>
              <a:lnSpc>
                <a:spcPct val="107000"/>
              </a:lnSpc>
            </a:pPr>
            <a:endParaRPr lang="en-US" sz="900" dirty="0"/>
          </a:p>
          <a:p>
            <a:pPr>
              <a:lnSpc>
                <a:spcPct val="107000"/>
              </a:lnSpc>
            </a:pPr>
            <a:r>
              <a:rPr lang="en-US" sz="1600" u="sng" dirty="0"/>
              <a:t>Beginning</a:t>
            </a:r>
          </a:p>
          <a:p>
            <a:pPr>
              <a:lnSpc>
                <a:spcPct val="107000"/>
              </a:lnSpc>
            </a:pPr>
            <a:r>
              <a:rPr lang="en-US" sz="1600" dirty="0"/>
              <a:t>The Penn State Scandal started with Jerry Sandusky, an assistant coach for the Penn State Nittany Lions football team, engaging in sexual abuse of children over a period of at least 15 years. The abuse may have begun as early as the 1970s.</a:t>
            </a:r>
          </a:p>
          <a:p>
            <a:pPr>
              <a:lnSpc>
                <a:spcPct val="107000"/>
              </a:lnSpc>
            </a:pPr>
            <a:endParaRPr lang="en-US" sz="1600" u="sng" dirty="0"/>
          </a:p>
          <a:p>
            <a:pPr>
              <a:lnSpc>
                <a:spcPct val="107000"/>
              </a:lnSpc>
            </a:pPr>
            <a:r>
              <a:rPr lang="en-US" sz="1600" u="sng" dirty="0"/>
              <a:t>Criminal Charges</a:t>
            </a:r>
          </a:p>
          <a:p>
            <a:pPr>
              <a:lnSpc>
                <a:spcPct val="107000"/>
              </a:lnSpc>
            </a:pPr>
            <a:r>
              <a:rPr lang="en-US" sz="1600" dirty="0"/>
              <a:t>On June 22, 2012, Sandusky was convicted of 45 counts of sexual abuse. He was sentenced to a minimum of 30 years and a maximum of 60 years in prison.</a:t>
            </a:r>
          </a:p>
          <a:p>
            <a:pPr>
              <a:lnSpc>
                <a:spcPct val="107000"/>
              </a:lnSpc>
            </a:pPr>
            <a:endParaRPr lang="en-US" sz="1600" dirty="0"/>
          </a:p>
          <a:p>
            <a:pPr>
              <a:lnSpc>
                <a:spcPct val="107000"/>
              </a:lnSpc>
            </a:pPr>
            <a:r>
              <a:rPr lang="en-US" sz="1600" u="sng" dirty="0"/>
              <a:t>Impact</a:t>
            </a:r>
          </a:p>
          <a:p>
            <a:pPr>
              <a:lnSpc>
                <a:spcPct val="107000"/>
              </a:lnSpc>
            </a:pPr>
            <a:r>
              <a:rPr lang="en-US" sz="1600" dirty="0"/>
              <a:t>The school president, vice president, &amp; athletic director were charged with perjury, obstruction of justice, failure to report suspected child abuse, and related charges, though some were later dropped.</a:t>
            </a:r>
          </a:p>
          <a:p>
            <a:pPr fontAlgn="base">
              <a:lnSpc>
                <a:spcPct val="107000"/>
              </a:lnSpc>
              <a:spcBef>
                <a:spcPts val="1050"/>
              </a:spcBef>
              <a:spcAft>
                <a:spcPts val="1050"/>
              </a:spcAft>
            </a:pPr>
            <a:r>
              <a:rPr lang="en-US" sz="1600" dirty="0"/>
              <a:t>Shortly after the scandal broke, the university president resigned and the Penn State Board of Trustees terminated the contracts of the athletic director and of the longtime head football coach.</a:t>
            </a:r>
          </a:p>
          <a:p>
            <a:pPr>
              <a:lnSpc>
                <a:spcPct val="107000"/>
              </a:lnSpc>
            </a:pPr>
            <a:r>
              <a:rPr lang="en-US" sz="1600" u="sng" dirty="0"/>
              <a:t>Report</a:t>
            </a:r>
          </a:p>
          <a:p>
            <a:pPr>
              <a:lnSpc>
                <a:spcPct val="107000"/>
              </a:lnSpc>
            </a:pPr>
            <a:r>
              <a:rPr lang="en-US" sz="1600" dirty="0"/>
              <a:t>The Board of Trustees commissioned an independent investigation of the scandal. The Freeh Report stated that the President, Head Coach, Athletic Director, and Vice President had known about the child abuse allegations as early as 1998 and were complicit in failing to disclose them.</a:t>
            </a:r>
          </a:p>
          <a:p>
            <a:pPr fontAlgn="base">
              <a:lnSpc>
                <a:spcPct val="107000"/>
              </a:lnSpc>
              <a:spcBef>
                <a:spcPts val="1050"/>
              </a:spcBef>
              <a:spcAft>
                <a:spcPts val="1050"/>
              </a:spcAft>
            </a:pPr>
            <a:r>
              <a:rPr lang="en-US" sz="1600" dirty="0"/>
              <a:t>The investigation found a "total and consistent disregard by the most senior leaders at Penn State for the safety and welfare of Sandusky's child victims," which "empowered" Sandusky to continue his abuse.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340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6822E-DEA3-4DA9-9367-43A9D4F02C77}"/>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Bringing Minors to University Events</a:t>
            </a:r>
          </a:p>
        </p:txBody>
      </p:sp>
      <p:sp>
        <p:nvSpPr>
          <p:cNvPr id="4" name="TextBox 3">
            <a:extLst>
              <a:ext uri="{FF2B5EF4-FFF2-40B4-BE49-F238E27FC236}">
                <a16:creationId xmlns:a16="http://schemas.microsoft.com/office/drawing/2014/main" id="{33553A77-14A1-4206-9DCE-C9A0C150B68E}"/>
              </a:ext>
            </a:extLst>
          </p:cNvPr>
          <p:cNvSpPr txBox="1"/>
          <p:nvPr/>
        </p:nvSpPr>
        <p:spPr>
          <a:xfrm>
            <a:off x="1473200" y="2196863"/>
            <a:ext cx="9779837" cy="3340658"/>
          </a:xfrm>
          <a:prstGeom prst="rect">
            <a:avLst/>
          </a:prstGeom>
          <a:noFill/>
        </p:spPr>
        <p:txBody>
          <a:bodyPr wrap="square">
            <a:spAutoFit/>
          </a:bodyPr>
          <a:lstStyle/>
          <a:p>
            <a:pPr marL="0" marR="0" fontAlgn="base">
              <a:lnSpc>
                <a:spcPct val="107000"/>
              </a:lnSpc>
              <a:spcBef>
                <a:spcPts val="1050"/>
              </a:spcBef>
              <a:spcAft>
                <a:spcPts val="1050"/>
              </a:spcAft>
            </a:pPr>
            <a:r>
              <a:rPr lang="en-US" sz="1700" dirty="0">
                <a:effectLst/>
                <a:ea typeface="Times New Roman" panose="02020603050405020304" pitchFamily="18" charset="0"/>
                <a:cs typeface="Times New Roman" panose="02020603050405020304" pitchFamily="18" charset="0"/>
              </a:rPr>
              <a:t>The University hosts many events year-round where minors from the surrounding community are welcome to visit. These could include University-sponsored events, </a:t>
            </a:r>
            <a:r>
              <a:rPr lang="en-US" sz="1700" dirty="0">
                <a:ea typeface="Times New Roman" panose="02020603050405020304" pitchFamily="18" charset="0"/>
                <a:cs typeface="Times New Roman" panose="02020603050405020304" pitchFamily="18" charset="0"/>
              </a:rPr>
              <a:t>T</a:t>
            </a:r>
            <a:r>
              <a:rPr lang="en-US" sz="1700" dirty="0">
                <a:effectLst/>
                <a:ea typeface="Times New Roman" panose="02020603050405020304" pitchFamily="18" charset="0"/>
                <a:cs typeface="Times New Roman" panose="02020603050405020304" pitchFamily="18" charset="0"/>
              </a:rPr>
              <a:t>hird Party-sponsored events (including Registered Student Organizations), field trips and tours, or public events.</a:t>
            </a:r>
            <a:endParaRPr lang="en-US" sz="1700" dirty="0">
              <a:effectLst/>
              <a:ea typeface="Calibri" panose="020F0502020204030204" pitchFamily="34" charset="0"/>
              <a:cs typeface="Times New Roman" panose="02020603050405020304" pitchFamily="18" charset="0"/>
            </a:endParaRPr>
          </a:p>
          <a:p>
            <a:pPr marL="0" marR="0" fontAlgn="base">
              <a:lnSpc>
                <a:spcPct val="107000"/>
              </a:lnSpc>
              <a:spcBef>
                <a:spcPts val="0"/>
              </a:spcBef>
              <a:spcAft>
                <a:spcPts val="800"/>
              </a:spcAft>
            </a:pPr>
            <a:r>
              <a:rPr lang="en-US" sz="1700" dirty="0">
                <a:effectLst/>
                <a:ea typeface="Times New Roman" panose="02020603050405020304" pitchFamily="18" charset="0"/>
                <a:cs typeface="Times New Roman" panose="02020603050405020304" pitchFamily="18" charset="0"/>
              </a:rPr>
              <a:t>The following rules and guidelines do </a:t>
            </a:r>
            <a:r>
              <a:rPr lang="en-US" sz="1700" b="1" dirty="0">
                <a:effectLst/>
                <a:ea typeface="Times New Roman" panose="02020603050405020304" pitchFamily="18" charset="0"/>
                <a:cs typeface="Times New Roman" panose="02020603050405020304" pitchFamily="18" charset="0"/>
              </a:rPr>
              <a:t>not </a:t>
            </a:r>
            <a:r>
              <a:rPr lang="en-US" sz="1700" dirty="0">
                <a:effectLst/>
                <a:ea typeface="Times New Roman" panose="02020603050405020304" pitchFamily="18" charset="0"/>
                <a:cs typeface="Times New Roman" panose="02020603050405020304" pitchFamily="18" charset="0"/>
              </a:rPr>
              <a:t>apply to:</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Campus visits and attendance at public events in which the minor is accompanied by their parent, adult family member or a responsible adult who is providing direct supervision of the minor or minors.</a:t>
            </a:r>
            <a:endParaRPr lang="en-US" sz="17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cs typeface="Times New Roman" panose="02020603050405020304" pitchFamily="18" charset="0"/>
              </a:rPr>
              <a:t>Minors who are of legal driving age that attend events of their own accord. However, if a minor wants to attend a </a:t>
            </a:r>
            <a:r>
              <a:rPr lang="en-US" sz="1700" dirty="0">
                <a:ea typeface="Times New Roman" panose="02020603050405020304" pitchFamily="18" charset="0"/>
                <a:cs typeface="Times New Roman" panose="02020603050405020304" pitchFamily="18" charset="0"/>
              </a:rPr>
              <a:t>Third </a:t>
            </a:r>
            <a:r>
              <a:rPr lang="en-US" sz="1700" dirty="0">
                <a:effectLst/>
                <a:ea typeface="Times New Roman" panose="02020603050405020304" pitchFamily="18" charset="0"/>
                <a:cs typeface="Times New Roman" panose="02020603050405020304" pitchFamily="18" charset="0"/>
              </a:rPr>
              <a:t>Party or a University-sponsored event that is not open to the general public, they must have written permission from a parent/legal guardian to participate.</a:t>
            </a:r>
            <a:endParaRPr lang="en-US" sz="1700" dirty="0">
              <a:ea typeface="Times New Roman" panose="02020603050405020304" pitchFamily="18"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700" dirty="0">
                <a:effectLst/>
                <a:ea typeface="Times New Roman" panose="02020603050405020304" pitchFamily="18" charset="0"/>
              </a:rPr>
              <a:t>Minors who are enrolled as students.</a:t>
            </a:r>
            <a:endParaRPr lang="en-US" sz="1700" dirty="0"/>
          </a:p>
        </p:txBody>
      </p:sp>
    </p:spTree>
    <p:extLst>
      <p:ext uri="{BB962C8B-B14F-4D97-AF65-F5344CB8AC3E}">
        <p14:creationId xmlns:p14="http://schemas.microsoft.com/office/powerpoint/2010/main" val="1970807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3C372-4DD7-42F2-AF5B-1D707183FE9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Supervision</a:t>
            </a:r>
          </a:p>
        </p:txBody>
      </p:sp>
      <p:sp>
        <p:nvSpPr>
          <p:cNvPr id="4" name="TextBox 3">
            <a:extLst>
              <a:ext uri="{FF2B5EF4-FFF2-40B4-BE49-F238E27FC236}">
                <a16:creationId xmlns:a16="http://schemas.microsoft.com/office/drawing/2014/main" id="{DD04071B-CAFE-4E1F-B2FF-DB7AA268BBA2}"/>
              </a:ext>
            </a:extLst>
          </p:cNvPr>
          <p:cNvSpPr txBox="1"/>
          <p:nvPr/>
        </p:nvSpPr>
        <p:spPr>
          <a:xfrm>
            <a:off x="838200" y="2631440"/>
            <a:ext cx="10515600" cy="2308324"/>
          </a:xfrm>
          <a:prstGeom prst="rect">
            <a:avLst/>
          </a:prstGeom>
          <a:noFill/>
        </p:spPr>
        <p:txBody>
          <a:bodyPr wrap="square" rtlCol="0">
            <a:spAutoFit/>
          </a:bodyPr>
          <a:lstStyle/>
          <a:p>
            <a:pPr fontAlgn="base"/>
            <a:r>
              <a:rPr lang="en-US" dirty="0"/>
              <a:t>Every minor participating in a Third Party-sponsored event must be supervised at all times. </a:t>
            </a:r>
          </a:p>
          <a:p>
            <a:pPr fontAlgn="base"/>
            <a:endParaRPr lang="en-US" dirty="0"/>
          </a:p>
          <a:p>
            <a:pPr fontAlgn="base"/>
            <a:r>
              <a:rPr lang="en-US" dirty="0"/>
              <a:t>Each event shall designate at least one person as a Head Supervisor and provide his or her contact information to the University. Head Supervisor must ensure all minors are properly supervised and shall be the point of contact between the Event and the University.</a:t>
            </a:r>
          </a:p>
          <a:p>
            <a:pPr fontAlgn="base"/>
            <a:endParaRPr lang="en-US" dirty="0"/>
          </a:p>
          <a:p>
            <a:pPr fontAlgn="base"/>
            <a:r>
              <a:rPr lang="en-US" dirty="0"/>
              <a:t>Supervisors must be at least 18 years old. Minors may not supervise other minors. Supervisors must maintain line of sight to all minors under their supervision.</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079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4F51-56DF-4DB7-A845-107F9EE04A7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Overnight Supervision</a:t>
            </a:r>
          </a:p>
        </p:txBody>
      </p:sp>
      <p:sp>
        <p:nvSpPr>
          <p:cNvPr id="4" name="TextBox 3">
            <a:extLst>
              <a:ext uri="{FF2B5EF4-FFF2-40B4-BE49-F238E27FC236}">
                <a16:creationId xmlns:a16="http://schemas.microsoft.com/office/drawing/2014/main" id="{CDCEF5B9-AF00-4E65-931E-3B94587037AD}"/>
              </a:ext>
            </a:extLst>
          </p:cNvPr>
          <p:cNvSpPr txBox="1"/>
          <p:nvPr/>
        </p:nvSpPr>
        <p:spPr>
          <a:xfrm>
            <a:off x="1971040" y="2422680"/>
            <a:ext cx="8534400" cy="3323987"/>
          </a:xfrm>
          <a:prstGeom prst="rect">
            <a:avLst/>
          </a:prstGeom>
          <a:noFill/>
        </p:spPr>
        <p:txBody>
          <a:bodyPr wrap="square">
            <a:spAutoFit/>
          </a:bodyPr>
          <a:lstStyle/>
          <a:p>
            <a:pPr marL="0" marR="0" fontAlgn="base">
              <a:spcBef>
                <a:spcPts val="0"/>
              </a:spcBef>
              <a:spcAft>
                <a:spcPts val="0"/>
              </a:spcAft>
            </a:pPr>
            <a:r>
              <a:rPr lang="en-US" sz="1800" dirty="0">
                <a:effectLst/>
                <a:ea typeface="Times New Roman" panose="02020603050405020304" pitchFamily="18" charset="0"/>
              </a:rPr>
              <a:t>Some situations may require minors to stay overnight or camp on campus.* A </a:t>
            </a:r>
            <a:r>
              <a:rPr lang="en-US" sz="1800" b="1" dirty="0">
                <a:effectLst/>
                <a:ea typeface="Times New Roman" panose="02020603050405020304" pitchFamily="18" charset="0"/>
              </a:rPr>
              <a:t>Head Chaperone </a:t>
            </a:r>
            <a:r>
              <a:rPr lang="en-US" sz="1800" dirty="0">
                <a:effectLst/>
                <a:ea typeface="Times New Roman" panose="02020603050405020304" pitchFamily="18" charset="0"/>
              </a:rPr>
              <a:t>must be designated when the campers are staying overnight and must provide all contact numbers to the housing representative.</a:t>
            </a:r>
          </a:p>
          <a:p>
            <a:pPr marL="0" marR="0" fontAlgn="base">
              <a:spcBef>
                <a:spcPts val="0"/>
              </a:spcBef>
              <a:spcAft>
                <a:spcPts val="0"/>
              </a:spcAft>
            </a:pPr>
            <a:endParaRPr lang="en-US" sz="2400" dirty="0">
              <a:effectLst/>
              <a:ea typeface="Times New Roman" panose="02020603050405020304" pitchFamily="18" charset="0"/>
            </a:endParaRPr>
          </a:p>
          <a:p>
            <a:pPr marL="0" marR="0" fontAlgn="base">
              <a:spcBef>
                <a:spcPts val="0"/>
              </a:spcBef>
              <a:spcAft>
                <a:spcPts val="0"/>
              </a:spcAft>
            </a:pPr>
            <a:r>
              <a:rPr lang="en-US" sz="1800" dirty="0">
                <a:effectLst/>
                <a:ea typeface="Times New Roman" panose="02020603050405020304" pitchFamily="18" charset="0"/>
              </a:rPr>
              <a:t>At least one chaperone must be on-call and present at all times to ensure that the minors are secure in their rooms. Designated chaperones </a:t>
            </a:r>
            <a:r>
              <a:rPr lang="en-US" sz="1800" b="1" dirty="0">
                <a:effectLst/>
                <a:ea typeface="Times New Roman" panose="02020603050405020304" pitchFamily="18" charset="0"/>
              </a:rPr>
              <a:t>may not leave the premises </a:t>
            </a:r>
            <a:r>
              <a:rPr lang="en-US" sz="1800" dirty="0">
                <a:effectLst/>
                <a:ea typeface="Times New Roman" panose="02020603050405020304" pitchFamily="18" charset="0"/>
              </a:rPr>
              <a:t>once minors are secure in their rooms. Smaller ratios for overnight supervision may be applicable where there are sufficient numbers of chaperones who are on call and they are able to maintain line of sight to the campers' rooms.</a:t>
            </a:r>
          </a:p>
          <a:p>
            <a:pPr marL="0" marR="0" fontAlgn="base">
              <a:spcBef>
                <a:spcPts val="0"/>
              </a:spcBef>
              <a:spcAft>
                <a:spcPts val="0"/>
              </a:spcAft>
            </a:pPr>
            <a:endParaRPr lang="en-US" dirty="0">
              <a:ea typeface="Times New Roman" panose="02020603050405020304" pitchFamily="18" charset="0"/>
            </a:endParaRPr>
          </a:p>
          <a:p>
            <a:pPr marL="0" marR="0" fontAlgn="base">
              <a:spcBef>
                <a:spcPts val="0"/>
              </a:spcBef>
              <a:spcAft>
                <a:spcPts val="0"/>
              </a:spcAft>
            </a:pPr>
            <a:r>
              <a:rPr lang="en-US" dirty="0">
                <a:effectLst/>
                <a:ea typeface="Times New Roman" panose="02020603050405020304" pitchFamily="18" charset="0"/>
              </a:rPr>
              <a:t>*Due to Covid-19 Restrictions, no overnight camps will be allowed in the Summer of 2021</a:t>
            </a:r>
          </a:p>
        </p:txBody>
      </p:sp>
    </p:spTree>
    <p:extLst>
      <p:ext uri="{BB962C8B-B14F-4D97-AF65-F5344CB8AC3E}">
        <p14:creationId xmlns:p14="http://schemas.microsoft.com/office/powerpoint/2010/main" val="224834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87CD-1F14-49E6-8511-4124E6E64DB6}"/>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Background Checks</a:t>
            </a:r>
          </a:p>
        </p:txBody>
      </p:sp>
      <p:sp>
        <p:nvSpPr>
          <p:cNvPr id="4" name="TextBox 3">
            <a:extLst>
              <a:ext uri="{FF2B5EF4-FFF2-40B4-BE49-F238E27FC236}">
                <a16:creationId xmlns:a16="http://schemas.microsoft.com/office/drawing/2014/main" id="{E1647778-FA5A-4FA6-87BE-5BC020476DC5}"/>
              </a:ext>
            </a:extLst>
          </p:cNvPr>
          <p:cNvSpPr txBox="1"/>
          <p:nvPr/>
        </p:nvSpPr>
        <p:spPr>
          <a:xfrm>
            <a:off x="2244523" y="2616265"/>
            <a:ext cx="7985759" cy="2400657"/>
          </a:xfrm>
          <a:prstGeom prst="rect">
            <a:avLst/>
          </a:prstGeom>
          <a:noFill/>
        </p:spPr>
        <p:txBody>
          <a:bodyPr wrap="square">
            <a:spAutoFit/>
          </a:bodyPr>
          <a:lstStyle/>
          <a:p>
            <a:pPr fontAlgn="base"/>
            <a:r>
              <a:rPr lang="en-US" sz="1800" b="1" dirty="0">
                <a:effectLst/>
                <a:ea typeface="Times New Roman" panose="02020603050405020304" pitchFamily="18" charset="0"/>
              </a:rPr>
              <a:t>All supervisors must have annual criminal and sexual offender background checks. </a:t>
            </a:r>
            <a:r>
              <a:rPr lang="en-US" sz="1800" dirty="0"/>
              <a:t>For information on how to obtain a criminal and sex offender background check contact the Oklahoma State Bureau of Investigations </a:t>
            </a:r>
            <a:r>
              <a:rPr lang="en-US" sz="1800" dirty="0">
                <a:hlinkClick r:id="rId2"/>
              </a:rPr>
              <a:t>https://osbi.ok.gov/</a:t>
            </a:r>
            <a:r>
              <a:rPr lang="en-US" sz="1800" dirty="0"/>
              <a:t>.</a:t>
            </a:r>
          </a:p>
          <a:p>
            <a:pPr marL="0" marR="0" fontAlgn="base">
              <a:spcBef>
                <a:spcPts val="0"/>
              </a:spcBef>
              <a:spcAft>
                <a:spcPts val="0"/>
              </a:spcAft>
            </a:pPr>
            <a:endParaRPr lang="en-US" sz="2400" dirty="0">
              <a:effectLst/>
              <a:ea typeface="Times New Roman" panose="02020603050405020304" pitchFamily="18" charset="0"/>
            </a:endParaRPr>
          </a:p>
          <a:p>
            <a:r>
              <a:rPr lang="en-US" sz="1800" dirty="0">
                <a:effectLst/>
                <a:ea typeface="Calibri" panose="020F0502020204030204" pitchFamily="34" charset="0"/>
              </a:rPr>
              <a:t>Each University student working a University-sponsored event must have completed a student misconduct check through the University Student Conduct Office within the past six</a:t>
            </a:r>
            <a:r>
              <a:rPr lang="en-US" sz="1800" dirty="0">
                <a:solidFill>
                  <a:srgbClr val="FF0000"/>
                </a:solidFill>
                <a:effectLst/>
                <a:ea typeface="Calibri" panose="020F0502020204030204" pitchFamily="34" charset="0"/>
              </a:rPr>
              <a:t> </a:t>
            </a:r>
            <a:r>
              <a:rPr lang="en-US" sz="1800" dirty="0">
                <a:effectLst/>
                <a:ea typeface="Calibri" panose="020F0502020204030204" pitchFamily="34" charset="0"/>
              </a:rPr>
              <a:t>(6) months. Email an Excel spreadsheet with the student's first name, last name, ID number (without spaces or dashes) to </a:t>
            </a:r>
            <a:r>
              <a:rPr lang="en-US" sz="1800" u="sng"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studentconduct@ou.edu</a:t>
            </a:r>
            <a:r>
              <a:rPr lang="en-US" sz="1800" dirty="0">
                <a:effectLst/>
                <a:ea typeface="Calibri" panose="020F0502020204030204" pitchFamily="34" charset="0"/>
              </a:rPr>
              <a:t>.</a:t>
            </a:r>
            <a:endParaRPr lang="en-US" dirty="0"/>
          </a:p>
        </p:txBody>
      </p:sp>
    </p:spTree>
    <p:extLst>
      <p:ext uri="{BB962C8B-B14F-4D97-AF65-F5344CB8AC3E}">
        <p14:creationId xmlns:p14="http://schemas.microsoft.com/office/powerpoint/2010/main" val="775800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2E3DE-3EA6-4C8A-B12E-7521503184D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Transportation</a:t>
            </a:r>
          </a:p>
        </p:txBody>
      </p:sp>
      <p:sp>
        <p:nvSpPr>
          <p:cNvPr id="4" name="TextBox 3">
            <a:extLst>
              <a:ext uri="{FF2B5EF4-FFF2-40B4-BE49-F238E27FC236}">
                <a16:creationId xmlns:a16="http://schemas.microsoft.com/office/drawing/2014/main" id="{384E6752-BBE9-4FE6-B0DC-E8D8428CA624}"/>
              </a:ext>
            </a:extLst>
          </p:cNvPr>
          <p:cNvSpPr txBox="1"/>
          <p:nvPr/>
        </p:nvSpPr>
        <p:spPr>
          <a:xfrm>
            <a:off x="1087120" y="2235200"/>
            <a:ext cx="10007600" cy="1895391"/>
          </a:xfrm>
          <a:prstGeom prst="rect">
            <a:avLst/>
          </a:prstGeom>
          <a:noFill/>
        </p:spPr>
        <p:txBody>
          <a:bodyPr wrap="square" rtlCol="0">
            <a:spAutoFit/>
          </a:bodyPr>
          <a:lstStyle/>
          <a:p>
            <a:pPr fontAlgn="base">
              <a:spcBef>
                <a:spcPts val="1050"/>
              </a:spcBef>
              <a:spcAft>
                <a:spcPts val="1050"/>
              </a:spcAft>
            </a:pPr>
            <a:r>
              <a:rPr lang="en-US" dirty="0"/>
              <a:t>Your Entity must have a plan for how students will be dropped off and picked up from campus, and drop-off and pick-up procedures should be followed at all times. Only release minors to approved persons; you must require identification from all persons picking up students. Parents must give written/verbal consent to your Head Supervisor for students to transport themselves or to ride with friends. Do not leave any minors unattended. Contact Campus Police if a minor is not picked up on time. </a:t>
            </a:r>
          </a:p>
          <a:p>
            <a:endParaRPr lang="en-US" dirty="0"/>
          </a:p>
        </p:txBody>
      </p:sp>
    </p:spTree>
    <p:extLst>
      <p:ext uri="{BB962C8B-B14F-4D97-AF65-F5344CB8AC3E}">
        <p14:creationId xmlns:p14="http://schemas.microsoft.com/office/powerpoint/2010/main" val="909235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2258-C247-4AEF-AEF4-C3F3B827C1A4}"/>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Security Measures</a:t>
            </a:r>
          </a:p>
        </p:txBody>
      </p:sp>
      <p:sp>
        <p:nvSpPr>
          <p:cNvPr id="4" name="TextBox 3">
            <a:extLst>
              <a:ext uri="{FF2B5EF4-FFF2-40B4-BE49-F238E27FC236}">
                <a16:creationId xmlns:a16="http://schemas.microsoft.com/office/drawing/2014/main" id="{17BD8368-1DDC-48F1-BCC1-B37C74BD2997}"/>
              </a:ext>
            </a:extLst>
          </p:cNvPr>
          <p:cNvSpPr txBox="1"/>
          <p:nvPr/>
        </p:nvSpPr>
        <p:spPr>
          <a:xfrm>
            <a:off x="1254760" y="2336800"/>
            <a:ext cx="9682480" cy="3008516"/>
          </a:xfrm>
          <a:prstGeom prst="rect">
            <a:avLst/>
          </a:prstGeom>
          <a:noFill/>
        </p:spPr>
        <p:txBody>
          <a:bodyPr wrap="square" rtlCol="0">
            <a:spAutoFit/>
          </a:bodyPr>
          <a:lstStyle/>
          <a:p>
            <a:pPr fontAlgn="base">
              <a:spcBef>
                <a:spcPts val="1050"/>
              </a:spcBef>
              <a:spcAft>
                <a:spcPts val="1050"/>
              </a:spcAft>
            </a:pPr>
            <a:r>
              <a:rPr lang="en-US" dirty="0"/>
              <a:t>The Head Supervisor should conduct a security and safety briefing addressing inclement weather procedures and fire and safety evacuation procedures. Ensure that all minors are identified as part of a group to help make sure none are overlooked in the event of an emergency. This identification must be appropriate to the age of the participant and the nature of the event, such as name tags with the event name and contact information.</a:t>
            </a:r>
          </a:p>
          <a:p>
            <a:pPr fontAlgn="base">
              <a:spcBef>
                <a:spcPts val="1050"/>
              </a:spcBef>
              <a:spcAft>
                <a:spcPts val="1050"/>
              </a:spcAft>
            </a:pPr>
            <a:r>
              <a:rPr lang="en-US" dirty="0"/>
              <a:t>If any minor is injured during the program, other than minor scrapes, bumps and bruises, it must be reported to the Head Supervisor and contact 911 for emergency assistance. Eliminate any known hazards immediately to ensure minors' safety.</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04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3D0FE9-31AF-496F-A072-3518059947DF}"/>
              </a:ext>
            </a:extLst>
          </p:cNvPr>
          <p:cNvSpPr txBox="1"/>
          <p:nvPr/>
        </p:nvSpPr>
        <p:spPr>
          <a:xfrm>
            <a:off x="1822081" y="1878447"/>
            <a:ext cx="8932244" cy="243586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This training is intended to serve as guidance for working with minors as they engage in valuable experiences on campus. It may not encompass each and every encounter with a minor and should be flexible depending on the circumstances</a:t>
            </a:r>
            <a:r>
              <a:rPr lang="en-US" dirty="0">
                <a:ea typeface="Times New Roman" panose="02020603050405020304" pitchFamily="18" charset="0"/>
                <a:cs typeface="Times New Roman" panose="02020603050405020304" pitchFamily="18" charset="0"/>
              </a:rPr>
              <a:t>.</a:t>
            </a:r>
          </a:p>
          <a:p>
            <a:pPr marL="0" marR="0" fontAlgn="base">
              <a:lnSpc>
                <a:spcPct val="107000"/>
              </a:lnSpc>
              <a:spcBef>
                <a:spcPts val="1050"/>
              </a:spcBef>
              <a:spcAft>
                <a:spcPts val="1050"/>
              </a:spcAft>
            </a:pPr>
            <a:r>
              <a:rPr lang="en-US" sz="1800" b="1" dirty="0">
                <a:effectLst/>
                <a:ea typeface="Times New Roman" panose="02020603050405020304" pitchFamily="18" charset="0"/>
              </a:rPr>
              <a:t>In this lesson, you will review the rules, requirements, and best practices for everyone responsible for minors on campus. While most of this lesson focuses on Third Party sponsored events and programs, this content applies to all situations where minors are present on campus.</a:t>
            </a:r>
            <a:endParaRPr lang="en-US" dirty="0"/>
          </a:p>
        </p:txBody>
      </p:sp>
    </p:spTree>
    <p:extLst>
      <p:ext uri="{BB962C8B-B14F-4D97-AF65-F5344CB8AC3E}">
        <p14:creationId xmlns:p14="http://schemas.microsoft.com/office/powerpoint/2010/main" val="1016172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C2A3-710C-4023-A4E7-13951C0A0FE6}"/>
              </a:ext>
            </a:extLst>
          </p:cNvPr>
          <p:cNvSpPr>
            <a:spLocks noGrp="1"/>
          </p:cNvSpPr>
          <p:nvPr>
            <p:ph type="title"/>
          </p:nvPr>
        </p:nvSpPr>
        <p:spPr/>
        <p:txBody>
          <a:bodyPr>
            <a:normAutofit/>
          </a:bodyPr>
          <a:lstStyle/>
          <a:p>
            <a:pPr algn="ctr"/>
            <a:r>
              <a:rPr lang="en-US" b="1" dirty="0">
                <a:solidFill>
                  <a:schemeClr val="bg1"/>
                </a:solidFill>
                <a:effectLst/>
                <a:latin typeface="Arial" panose="020B0604020202020204" pitchFamily="34" charset="0"/>
                <a:ea typeface="Calibri" panose="020F0502020204030204" pitchFamily="34" charset="0"/>
                <a:cs typeface="Arial" panose="020B0604020202020204" pitchFamily="34" charset="0"/>
              </a:rPr>
              <a:t>Exceptions and Unique Scenarios</a:t>
            </a:r>
            <a:endParaRPr lang="en-US"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CB9B137-45E7-4F4A-AE21-CA57E31B3F72}"/>
              </a:ext>
            </a:extLst>
          </p:cNvPr>
          <p:cNvSpPr txBox="1"/>
          <p:nvPr/>
        </p:nvSpPr>
        <p:spPr>
          <a:xfrm>
            <a:off x="782425" y="2215299"/>
            <a:ext cx="10397765" cy="2867067"/>
          </a:xfrm>
          <a:prstGeom prst="rect">
            <a:avLst/>
          </a:prstGeom>
          <a:noFill/>
        </p:spPr>
        <p:txBody>
          <a:bodyPr wrap="square" rtlCol="0">
            <a:spAutoFit/>
          </a:bodyPr>
          <a:lstStyle/>
          <a:p>
            <a:pPr fontAlgn="base">
              <a:lnSpc>
                <a:spcPct val="107000"/>
              </a:lnSpc>
              <a:spcBef>
                <a:spcPts val="1050"/>
              </a:spcBef>
              <a:spcAft>
                <a:spcPts val="1050"/>
              </a:spcAft>
            </a:pPr>
            <a:r>
              <a:rPr lang="en-US" dirty="0"/>
              <a:t>Generally, minors should not be secluded with an adult supervisor. However, there are circumstances in which this situation will occur. These could include</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One-on-one sports or arts lessons.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Minors in plays and performances.</a:t>
            </a:r>
          </a:p>
          <a:p>
            <a:pPr fontAlgn="base">
              <a:lnSpc>
                <a:spcPct val="107000"/>
              </a:lnSpc>
              <a:spcBef>
                <a:spcPts val="1050"/>
              </a:spcBef>
              <a:spcAft>
                <a:spcPts val="1050"/>
              </a:spcAft>
            </a:pPr>
            <a:r>
              <a:rPr lang="en-US" dirty="0"/>
              <a:t>In these circumstances, the minor should either be accompanied by their parent or legal guardian, or this one-on-one situation should transpire in a location where others can see the supervisor or instructor with the minor or where the area is frequented by other people.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0025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8555B-FDB4-4E42-8D5E-2A50F9844B2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High Risk Areas</a:t>
            </a:r>
          </a:p>
        </p:txBody>
      </p:sp>
      <p:sp>
        <p:nvSpPr>
          <p:cNvPr id="4" name="TextBox 3">
            <a:extLst>
              <a:ext uri="{FF2B5EF4-FFF2-40B4-BE49-F238E27FC236}">
                <a16:creationId xmlns:a16="http://schemas.microsoft.com/office/drawing/2014/main" id="{AC56E8C5-BB53-4C23-B672-AC40DF6A96D2}"/>
              </a:ext>
            </a:extLst>
          </p:cNvPr>
          <p:cNvSpPr txBox="1"/>
          <p:nvPr/>
        </p:nvSpPr>
        <p:spPr>
          <a:xfrm>
            <a:off x="1206631" y="2168165"/>
            <a:ext cx="9775596" cy="3692934"/>
          </a:xfrm>
          <a:prstGeom prst="rect">
            <a:avLst/>
          </a:prstGeom>
          <a:noFill/>
        </p:spPr>
        <p:txBody>
          <a:bodyPr wrap="square" rtlCol="0">
            <a:spAutoFit/>
          </a:bodyPr>
          <a:lstStyle/>
          <a:p>
            <a:pPr fontAlgn="base">
              <a:lnSpc>
                <a:spcPct val="107000"/>
              </a:lnSpc>
              <a:spcBef>
                <a:spcPts val="1050"/>
              </a:spcBef>
              <a:spcAft>
                <a:spcPts val="1050"/>
              </a:spcAft>
            </a:pPr>
            <a:r>
              <a:rPr lang="en-US" dirty="0"/>
              <a:t>Minors are not allowed in the following high-risk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Labs, shops, studios, mechanical rooms, power plants, garages, animal facilities, food prep areas &amp; high security areas.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Indoor or outdoor areas containing power tools or machinery with exposed moving parts.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University vehicles, boats, aircraft, grounds equipment, farm equipment, heavy duty or other motorized equipment.</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dirty="0"/>
              <a:t>Stairwells, rooftops, constructions zones or other high risk areas.</a:t>
            </a:r>
          </a:p>
          <a:p>
            <a:endParaRPr lang="en-US" dirty="0"/>
          </a:p>
          <a:p>
            <a:endParaRPr lang="en-US" dirty="0"/>
          </a:p>
          <a:p>
            <a:r>
              <a:rPr lang="en-US" dirty="0"/>
              <a:t>For Programs on the HSC campus that may involve laboratory experience, please see the additional policies discussed at </a:t>
            </a:r>
            <a:r>
              <a:rPr lang="en-US" sz="1800" u="sng" dirty="0">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https://risk.ouhsc.edu/Minors-on-Campus</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219384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8950-128F-45B2-B2F9-DA9D3C1617BD}"/>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Student Guidelines</a:t>
            </a:r>
          </a:p>
        </p:txBody>
      </p:sp>
      <p:sp>
        <p:nvSpPr>
          <p:cNvPr id="4" name="TextBox 3">
            <a:extLst>
              <a:ext uri="{FF2B5EF4-FFF2-40B4-BE49-F238E27FC236}">
                <a16:creationId xmlns:a16="http://schemas.microsoft.com/office/drawing/2014/main" id="{EACE73E6-0CC6-4C8B-8892-E761CBD2B013}"/>
              </a:ext>
            </a:extLst>
          </p:cNvPr>
          <p:cNvSpPr txBox="1"/>
          <p:nvPr/>
        </p:nvSpPr>
        <p:spPr>
          <a:xfrm>
            <a:off x="1889761" y="2714291"/>
            <a:ext cx="8742822" cy="2031325"/>
          </a:xfrm>
          <a:prstGeom prst="rect">
            <a:avLst/>
          </a:prstGeom>
          <a:noFill/>
        </p:spPr>
        <p:txBody>
          <a:bodyPr wrap="square" rtlCol="0">
            <a:spAutoFit/>
          </a:bodyPr>
          <a:lstStyle/>
          <a:p>
            <a:r>
              <a:rPr lang="en-US" dirty="0"/>
              <a:t>There are some situations where students may feel the need to bring their children or other minors to campus. In these cases, the student must have faculty member approval to have the minor present. The same criteria apply as before: The student must maintain line-of-sight supervision of the minor at all times, and the minor may not be disruptive to others. Minors may only be allowed into the classroom with the permission of the faculty member, and if the minor becomes disruptive, the student and minor may be required to leave.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2559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BECC-2D5C-4195-9E4C-928B5AEB71B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Visitor Guidelines</a:t>
            </a:r>
          </a:p>
        </p:txBody>
      </p:sp>
      <p:sp>
        <p:nvSpPr>
          <p:cNvPr id="4" name="TextBox 3">
            <a:extLst>
              <a:ext uri="{FF2B5EF4-FFF2-40B4-BE49-F238E27FC236}">
                <a16:creationId xmlns:a16="http://schemas.microsoft.com/office/drawing/2014/main" id="{8295DC16-898E-4718-A521-C4EB3D30048C}"/>
              </a:ext>
            </a:extLst>
          </p:cNvPr>
          <p:cNvSpPr txBox="1"/>
          <p:nvPr/>
        </p:nvSpPr>
        <p:spPr>
          <a:xfrm>
            <a:off x="2264229" y="2515817"/>
            <a:ext cx="7559040" cy="1754326"/>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Visitors frequently bring minors to the University, such as for campus tours or family events. The parent, guardian, or other adult responsible for those children must maintain line of sight of the minor or minors they are supervising at all times. They must assure that the minors are not disruptive to others and do not damage or tamper with University property. They must not leave minors unattended including when they are at athletic events or other public events.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5111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72E5-F62B-A387-546E-AE6B1BF97699}"/>
              </a:ext>
            </a:extLst>
          </p:cNvPr>
          <p:cNvSpPr>
            <a:spLocks noGrp="1"/>
          </p:cNvSpPr>
          <p:nvPr>
            <p:ph type="title"/>
          </p:nvPr>
        </p:nvSpPr>
        <p:spPr>
          <a:xfrm>
            <a:off x="740229" y="315853"/>
            <a:ext cx="10773992" cy="1325563"/>
          </a:xfrm>
        </p:spPr>
        <p:txBody>
          <a:bodyPr/>
          <a:lstStyle/>
          <a:p>
            <a:pPr algn="ct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Act and Reporting </a:t>
            </a:r>
            <a:r>
              <a:rPr lang="en-US" b="1" dirty="0" err="1">
                <a:solidFill>
                  <a:schemeClr val="bg1"/>
                </a:solidFill>
                <a:latin typeface="Arial" panose="020B0604020202020204" pitchFamily="34" charset="0"/>
                <a:cs typeface="Arial" panose="020B0604020202020204" pitchFamily="34" charset="0"/>
              </a:rPr>
              <a:t>Clery</a:t>
            </a:r>
            <a:r>
              <a:rPr lang="en-US" b="1" dirty="0">
                <a:solidFill>
                  <a:schemeClr val="bg1"/>
                </a:solidFill>
                <a:latin typeface="Arial" panose="020B0604020202020204" pitchFamily="34" charset="0"/>
                <a:cs typeface="Arial" panose="020B0604020202020204" pitchFamily="34" charset="0"/>
              </a:rPr>
              <a:t> Crimes</a:t>
            </a:r>
          </a:p>
        </p:txBody>
      </p:sp>
      <p:sp>
        <p:nvSpPr>
          <p:cNvPr id="4" name="TextBox 3">
            <a:extLst>
              <a:ext uri="{FF2B5EF4-FFF2-40B4-BE49-F238E27FC236}">
                <a16:creationId xmlns:a16="http://schemas.microsoft.com/office/drawing/2014/main" id="{0E05F832-A772-93D9-4B7F-BC2827823B9C}"/>
              </a:ext>
            </a:extLst>
          </p:cNvPr>
          <p:cNvSpPr txBox="1"/>
          <p:nvPr/>
        </p:nvSpPr>
        <p:spPr>
          <a:xfrm>
            <a:off x="740229" y="2176419"/>
            <a:ext cx="10676708" cy="3785652"/>
          </a:xfrm>
          <a:prstGeom prst="rect">
            <a:avLst/>
          </a:prstGeom>
          <a:noFill/>
        </p:spPr>
        <p:txBody>
          <a:bodyPr wrap="square">
            <a:spAutoFit/>
          </a:bodyPr>
          <a:lstStyle/>
          <a:p>
            <a:r>
              <a:rPr lang="en-US" sz="1600" dirty="0"/>
              <a:t>What is the </a:t>
            </a:r>
            <a:r>
              <a:rPr lang="en-US" sz="1600" dirty="0" err="1"/>
              <a:t>Clery</a:t>
            </a:r>
            <a:r>
              <a:rPr lang="en-US" sz="1600" dirty="0"/>
              <a:t> Act?</a:t>
            </a:r>
          </a:p>
          <a:p>
            <a:endParaRPr lang="en-US" sz="1600" dirty="0"/>
          </a:p>
          <a:p>
            <a:r>
              <a:rPr lang="en-US" sz="1600" dirty="0"/>
              <a:t>The </a:t>
            </a:r>
            <a:r>
              <a:rPr lang="en-US" sz="1600" dirty="0" err="1"/>
              <a:t>Clery</a:t>
            </a:r>
            <a:r>
              <a:rPr lang="en-US" sz="1600" dirty="0"/>
              <a:t> Act is a federal law requiring colleges and universities that receive federal financial aid to disclose certain crime statistics and policies regarding safety and security programs to the campus community on an annual basis. Any crimes witnessed by you or reported to you must be reported to the University of Oklahoma Police Department (OUPD). The OUPD is responsible for compiling and providing information to meet our requirements under the </a:t>
            </a:r>
            <a:r>
              <a:rPr lang="en-US" sz="1600" dirty="0" err="1"/>
              <a:t>Clery</a:t>
            </a:r>
            <a:r>
              <a:rPr lang="en-US" sz="1600" dirty="0"/>
              <a:t> Act</a:t>
            </a:r>
            <a:r>
              <a:rPr lang="en-US" sz="1600"/>
              <a:t>. </a:t>
            </a:r>
          </a:p>
          <a:p>
            <a:endParaRPr lang="en-US" sz="1600" dirty="0"/>
          </a:p>
          <a:p>
            <a:r>
              <a:rPr lang="en-US" sz="1600" b="1" dirty="0"/>
              <a:t>Supervising third-party members working with Minors on Campus have this same obligation. It is your responsibility to make sure all members of your group are aware of this obligation and to familiarize themselves with responsibilities and reporting links noted below: </a:t>
            </a:r>
          </a:p>
          <a:p>
            <a:endParaRPr lang="en-US" sz="1600" dirty="0"/>
          </a:p>
          <a:p>
            <a:r>
              <a:rPr lang="en-US" sz="1600" dirty="0"/>
              <a:t>CSA role and responsibilities: </a:t>
            </a:r>
            <a:r>
              <a:rPr lang="en-US" sz="1600" dirty="0">
                <a:solidFill>
                  <a:srgbClr val="0070C0"/>
                </a:solidFill>
                <a:hlinkClick r:id="rId2">
                  <a:extLst>
                    <a:ext uri="{A12FA001-AC4F-418D-AE19-62706E023703}">
                      <ahyp:hlinkClr xmlns:ahyp="http://schemas.microsoft.com/office/drawing/2018/hyperlinkcolor" val="tx"/>
                    </a:ext>
                  </a:extLst>
                </a:hlinkClick>
              </a:rPr>
              <a:t>https://www.ou.edu/clery/campus-security-authorities</a:t>
            </a:r>
            <a:r>
              <a:rPr lang="en-US" sz="1600" dirty="0">
                <a:solidFill>
                  <a:srgbClr val="0070C0"/>
                </a:solidFill>
              </a:rPr>
              <a:t> </a:t>
            </a:r>
          </a:p>
          <a:p>
            <a:r>
              <a:rPr lang="en-US" sz="1600" dirty="0"/>
              <a:t> </a:t>
            </a:r>
          </a:p>
          <a:p>
            <a:r>
              <a:rPr lang="en-US" sz="1600" dirty="0"/>
              <a:t>Reporting crimes to OUPD: </a:t>
            </a:r>
            <a:r>
              <a:rPr lang="en-US" sz="1600" dirty="0">
                <a:solidFill>
                  <a:srgbClr val="0070C0"/>
                </a:solidFill>
                <a:hlinkClick r:id="rId3">
                  <a:extLst>
                    <a:ext uri="{A12FA001-AC4F-418D-AE19-62706E023703}">
                      <ahyp:hlinkClr xmlns:ahyp="http://schemas.microsoft.com/office/drawing/2018/hyperlinkcolor" val="tx"/>
                    </a:ext>
                  </a:extLst>
                </a:hlinkClick>
              </a:rPr>
              <a:t>https://www.ou.edu/clery/reporting</a:t>
            </a:r>
            <a:r>
              <a:rPr lang="en-US" sz="1600" dirty="0">
                <a:solidFill>
                  <a:srgbClr val="0070C0"/>
                </a:solidFill>
              </a:rPr>
              <a:t> </a:t>
            </a:r>
          </a:p>
          <a:p>
            <a:endParaRPr lang="en-US" sz="1600" dirty="0"/>
          </a:p>
        </p:txBody>
      </p:sp>
    </p:spTree>
    <p:extLst>
      <p:ext uri="{BB962C8B-B14F-4D97-AF65-F5344CB8AC3E}">
        <p14:creationId xmlns:p14="http://schemas.microsoft.com/office/powerpoint/2010/main" val="3339232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Questions?</a:t>
            </a:r>
          </a:p>
        </p:txBody>
      </p:sp>
      <p:sp>
        <p:nvSpPr>
          <p:cNvPr id="3" name="TextBox 2">
            <a:extLst>
              <a:ext uri="{FF2B5EF4-FFF2-40B4-BE49-F238E27FC236}">
                <a16:creationId xmlns:a16="http://schemas.microsoft.com/office/drawing/2014/main" id="{E70C35B4-81A2-4C04-B27C-2B15180313F4}"/>
              </a:ext>
            </a:extLst>
          </p:cNvPr>
          <p:cNvSpPr txBox="1"/>
          <p:nvPr/>
        </p:nvSpPr>
        <p:spPr>
          <a:xfrm>
            <a:off x="622169" y="2177592"/>
            <a:ext cx="10689996" cy="3346515"/>
          </a:xfrm>
          <a:prstGeom prst="rect">
            <a:avLst/>
          </a:prstGeom>
          <a:noFill/>
        </p:spPr>
        <p:txBody>
          <a:bodyPr wrap="square" rtlCol="0">
            <a:spAutoFit/>
          </a:bodyPr>
          <a:lstStyle/>
          <a:p>
            <a:endParaRPr lang="en-US" dirty="0"/>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1530731590"/>
              </p:ext>
            </p:extLst>
          </p:nvPr>
        </p:nvGraphicFramePr>
        <p:xfrm>
          <a:off x="515332" y="2017335"/>
          <a:ext cx="11161335" cy="3901755"/>
        </p:xfrm>
        <a:graphic>
          <a:graphicData uri="http://schemas.openxmlformats.org/drawingml/2006/table">
            <a:tbl>
              <a:tblPr firstRow="1" bandRow="1">
                <a:tableStyleId>{72833802-FEF1-4C79-8D5D-14CF1EAF98D9}</a:tableStyleId>
              </a:tblPr>
              <a:tblGrid>
                <a:gridCol w="3720445">
                  <a:extLst>
                    <a:ext uri="{9D8B030D-6E8A-4147-A177-3AD203B41FA5}">
                      <a16:colId xmlns:a16="http://schemas.microsoft.com/office/drawing/2014/main" val="1320052466"/>
                    </a:ext>
                  </a:extLst>
                </a:gridCol>
                <a:gridCol w="3720445">
                  <a:extLst>
                    <a:ext uri="{9D8B030D-6E8A-4147-A177-3AD203B41FA5}">
                      <a16:colId xmlns:a16="http://schemas.microsoft.com/office/drawing/2014/main" val="2275258693"/>
                    </a:ext>
                  </a:extLst>
                </a:gridCol>
                <a:gridCol w="3720445">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r>
                        <a:rPr lang="en-US" sz="1800" b="0" i="0" u="none" strike="noStrike"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minorsoncampus@ou.edu</a:t>
                      </a:r>
                      <a:br>
                        <a:rPr lang="en-US" sz="1800" b="0" i="0" kern="1200" dirty="0">
                          <a:solidFill>
                            <a:schemeClr val="tx1"/>
                          </a:solidFill>
                          <a:effectLst/>
                          <a:latin typeface="+mn-lt"/>
                          <a:ea typeface="+mn-ea"/>
                          <a:cs typeface="+mn-cs"/>
                        </a:rPr>
                      </a:br>
                      <a:endParaRPr lang="en-US" sz="1800" b="0" i="0"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Enterprise Risk Management: </a:t>
                      </a:r>
                      <a:r>
                        <a:rPr lang="en-US" sz="1800" b="0" i="0" kern="1200" dirty="0" err="1">
                          <a:solidFill>
                            <a:schemeClr val="tx1"/>
                          </a:solidFill>
                          <a:effectLst/>
                          <a:latin typeface="+mn-lt"/>
                          <a:ea typeface="+mn-ea"/>
                          <a:cs typeface="+mn-cs"/>
                        </a:rPr>
                        <a:t>Courtni</a:t>
                      </a:r>
                      <a:r>
                        <a:rPr lang="en-US" sz="1800" b="0" i="0" kern="1200" dirty="0">
                          <a:solidFill>
                            <a:schemeClr val="tx1"/>
                          </a:solidFill>
                          <a:effectLst/>
                          <a:latin typeface="+mn-lt"/>
                          <a:ea typeface="+mn-ea"/>
                          <a:cs typeface="+mn-cs"/>
                        </a:rPr>
                        <a:t> Covington, </a:t>
                      </a:r>
                      <a:r>
                        <a:rPr lang="en-US" sz="1800" b="0" i="0" u="sng" kern="1200" dirty="0">
                          <a:solidFill>
                            <a:schemeClr val="tx1"/>
                          </a:solidFill>
                          <a:effectLst/>
                          <a:latin typeface="+mn-lt"/>
                          <a:ea typeface="+mn-ea"/>
                          <a:cs typeface="+mn-cs"/>
                        </a:rPr>
                        <a:t>courtnicovington@ou.edu</a:t>
                      </a:r>
                    </a:p>
                    <a:p>
                      <a:r>
                        <a:rPr lang="en-US" sz="1800" b="0" i="0" kern="1200" dirty="0">
                          <a:solidFill>
                            <a:schemeClr val="tx1"/>
                          </a:solidFill>
                          <a:effectLst/>
                          <a:latin typeface="+mn-lt"/>
                          <a:ea typeface="+mn-ea"/>
                          <a:cs typeface="+mn-cs"/>
                        </a:rPr>
                        <a:t>(405) 325-5695</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OUPD: (405) 325-2864</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Title IX Office: (405) 325-2215</a:t>
                      </a:r>
                    </a:p>
                    <a:p>
                      <a:endParaRPr lang="en-US" sz="1800" b="1" i="0" kern="1200" dirty="0">
                        <a:solidFill>
                          <a:schemeClr val="tx1"/>
                        </a:solidFill>
                        <a:effectLst/>
                        <a:latin typeface="+mn-lt"/>
                        <a:ea typeface="+mn-ea"/>
                        <a:cs typeface="+mn-cs"/>
                      </a:endParaRPr>
                    </a:p>
                    <a:p>
                      <a:r>
                        <a:rPr lang="en-US" sz="1800" b="1" i="0" kern="1200" dirty="0">
                          <a:solidFill>
                            <a:schemeClr val="tx1"/>
                          </a:solidFill>
                          <a:effectLst/>
                          <a:latin typeface="+mn-lt"/>
                          <a:ea typeface="+mn-ea"/>
                          <a:cs typeface="+mn-cs"/>
                        </a:rPr>
                        <a:t>Athletics Contact Information:</a:t>
                      </a:r>
                      <a:br>
                        <a:rPr lang="en-US" sz="1800" b="0" i="0" kern="1200" dirty="0">
                          <a:solidFill>
                            <a:schemeClr val="tx1"/>
                          </a:solidFill>
                          <a:effectLst/>
                          <a:latin typeface="+mn-lt"/>
                          <a:ea typeface="+mn-ea"/>
                          <a:cs typeface="+mn-cs"/>
                        </a:rPr>
                      </a:br>
                      <a:r>
                        <a:rPr lang="en-US" sz="1800" b="0" i="0" kern="1200" dirty="0">
                          <a:solidFill>
                            <a:schemeClr val="tx1"/>
                          </a:solidFill>
                          <a:effectLst/>
                          <a:latin typeface="+mn-lt"/>
                          <a:ea typeface="+mn-ea"/>
                          <a:cs typeface="+mn-cs"/>
                        </a:rPr>
                        <a:t>Clark MacLean, </a:t>
                      </a:r>
                      <a:r>
                        <a:rPr lang="en-US" sz="1800" b="0" i="0" u="sng" kern="1200" dirty="0">
                          <a:solidFill>
                            <a:schemeClr val="tx1"/>
                          </a:solidFill>
                          <a:effectLst/>
                          <a:latin typeface="+mn-lt"/>
                          <a:ea typeface="+mn-ea"/>
                          <a:cs typeface="+mn-cs"/>
                        </a:rPr>
                        <a:t>cmaclean</a:t>
                      </a:r>
                      <a:r>
                        <a:rPr lang="en-US" sz="1800" b="0" i="0"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@ou.edu</a:t>
                      </a:r>
                      <a:endParaRPr lang="en-US" sz="1800" b="0" i="0" u="sng" kern="1200" dirty="0">
                        <a:solidFill>
                          <a:schemeClr val="tx1"/>
                        </a:solidFill>
                        <a:effectLst/>
                        <a:latin typeface="+mn-lt"/>
                        <a:ea typeface="+mn-ea"/>
                        <a:cs typeface="+mn-cs"/>
                      </a:endParaRPr>
                    </a:p>
                    <a:p>
                      <a:r>
                        <a:rPr lang="en-US" sz="1800" b="0" i="0" kern="1200" dirty="0">
                          <a:solidFill>
                            <a:schemeClr val="tx1"/>
                          </a:solidFill>
                          <a:effectLst/>
                          <a:latin typeface="+mn-lt"/>
                          <a:ea typeface="+mn-ea"/>
                          <a:cs typeface="+mn-cs"/>
                        </a:rPr>
                        <a:t>(405) 325-8222</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u="none" strike="noStrike"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minorsoncampus@ouhsc.edu</a:t>
                      </a:r>
                      <a:br>
                        <a:rPr lang="en-US" dirty="0">
                          <a:solidFill>
                            <a:schemeClr val="tx1"/>
                          </a:solidFill>
                        </a:rPr>
                      </a:br>
                      <a:endParaRPr lang="en-US" dirty="0">
                        <a:solidFill>
                          <a:schemeClr val="tx1"/>
                        </a:solidFill>
                      </a:endParaRPr>
                    </a:p>
                    <a:p>
                      <a:r>
                        <a:rPr lang="en-US" sz="1800" b="0" i="0" kern="1200" dirty="0">
                          <a:solidFill>
                            <a:schemeClr val="tx1"/>
                          </a:solidFill>
                          <a:effectLst/>
                          <a:latin typeface="+mn-lt"/>
                          <a:ea typeface="+mn-ea"/>
                          <a:cs typeface="+mn-cs"/>
                        </a:rPr>
                        <a:t>Enterprise Risk Management:  Jennie Robison, </a:t>
                      </a:r>
                      <a:r>
                        <a:rPr lang="en-US" sz="1800" b="0" i="0" u="none" strike="noStrike"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jennie-robison@ouhsc.edu</a:t>
                      </a:r>
                      <a:r>
                        <a:rPr lang="en-US" sz="1800" b="0" i="0" kern="1200" dirty="0">
                          <a:solidFill>
                            <a:schemeClr val="tx1"/>
                          </a:solidFill>
                          <a:effectLst/>
                          <a:latin typeface="+mn-lt"/>
                          <a:ea typeface="+mn-ea"/>
                          <a:cs typeface="+mn-cs"/>
                        </a:rPr>
                        <a:t>, (405) 271-3287</a:t>
                      </a:r>
                      <a:br>
                        <a:rPr lang="en-US" dirty="0">
                          <a:solidFill>
                            <a:schemeClr val="tx1"/>
                          </a:solidFill>
                        </a:rPr>
                      </a:br>
                      <a:r>
                        <a:rPr lang="en-US" sz="1800" b="0" i="0" kern="1200" dirty="0">
                          <a:solidFill>
                            <a:schemeClr val="tx1"/>
                          </a:solidFill>
                          <a:effectLst/>
                          <a:latin typeface="+mn-lt"/>
                          <a:ea typeface="+mn-ea"/>
                          <a:cs typeface="+mn-cs"/>
                        </a:rPr>
                        <a:t>OUHSC PD 405-271-4300</a:t>
                      </a:r>
                      <a:br>
                        <a:rPr lang="en-US" dirty="0">
                          <a:solidFill>
                            <a:schemeClr val="tx1"/>
                          </a:solidFill>
                        </a:rPr>
                      </a:br>
                      <a:r>
                        <a:rPr lang="en-US" sz="1800" b="0" i="0" kern="1200" dirty="0">
                          <a:solidFill>
                            <a:schemeClr val="tx1"/>
                          </a:solidFill>
                          <a:effectLst/>
                          <a:latin typeface="+mn-lt"/>
                          <a:ea typeface="+mn-ea"/>
                          <a:cs typeface="+mn-cs"/>
                        </a:rPr>
                        <a:t>Title IX Office:(405) 271-2110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Norman Risk Management contacts.</a:t>
                      </a:r>
                      <a:br>
                        <a:rPr lang="en-US" dirty="0"/>
                      </a:br>
                      <a:r>
                        <a:rPr lang="en-US" sz="1800" b="0" i="0" kern="1200" dirty="0">
                          <a:solidFill>
                            <a:schemeClr val="tx1"/>
                          </a:solidFill>
                          <a:effectLst/>
                          <a:latin typeface="+mn-lt"/>
                          <a:ea typeface="+mn-ea"/>
                          <a:cs typeface="+mn-cs"/>
                        </a:rPr>
                        <a:t>For HSC and Tulsa Administrative programs, use HSC Risk Management contacts.</a:t>
                      </a:r>
                      <a:br>
                        <a:rPr lang="en-US" dirty="0"/>
                      </a:br>
                      <a:r>
                        <a:rPr lang="en-US" dirty="0"/>
                        <a:t>Enterprise </a:t>
                      </a:r>
                      <a:r>
                        <a:rPr lang="en-US" sz="1800" b="0" i="0" kern="1200" dirty="0">
                          <a:solidFill>
                            <a:schemeClr val="tx1"/>
                          </a:solidFill>
                          <a:effectLst/>
                          <a:latin typeface="+mn-lt"/>
                          <a:ea typeface="+mn-ea"/>
                          <a:cs typeface="+mn-cs"/>
                        </a:rPr>
                        <a:t>Risk Management Coordinator: Tyler Steele</a:t>
                      </a:r>
                    </a:p>
                    <a:p>
                      <a:r>
                        <a:rPr lang="en-US" sz="1800" b="0" i="0" kern="1200" dirty="0">
                          <a:solidFill>
                            <a:schemeClr val="tx1"/>
                          </a:solidFill>
                          <a:effectLst/>
                          <a:latin typeface="+mn-lt"/>
                          <a:ea typeface="+mn-ea"/>
                          <a:cs typeface="+mn-cs"/>
                        </a:rPr>
                        <a:t>(918) 660-3878</a:t>
                      </a:r>
                      <a:br>
                        <a:rPr lang="en-US" dirty="0"/>
                      </a:br>
                      <a:r>
                        <a:rPr lang="en-US" sz="1800" b="0" i="0" kern="1200" dirty="0">
                          <a:solidFill>
                            <a:schemeClr val="tx1"/>
                          </a:solidFill>
                          <a:effectLst/>
                          <a:latin typeface="+mn-lt"/>
                          <a:ea typeface="+mn-ea"/>
                          <a:cs typeface="+mn-cs"/>
                        </a:rPr>
                        <a:t>OU-Tulsa PD:  (918) 660-3900</a:t>
                      </a:r>
                      <a:br>
                        <a:rPr lang="en-US" dirty="0"/>
                      </a:br>
                      <a:r>
                        <a:rPr lang="en-US" sz="1800" b="0" i="0" kern="1200" dirty="0">
                          <a:solidFill>
                            <a:schemeClr val="tx1"/>
                          </a:solidFill>
                          <a:effectLst/>
                          <a:latin typeface="+mn-lt"/>
                          <a:ea typeface="+mn-ea"/>
                          <a:cs typeface="+mn-cs"/>
                        </a:rPr>
                        <a:t>Title IX Office: (918) 660-3107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Tree>
    <p:extLst>
      <p:ext uri="{BB962C8B-B14F-4D97-AF65-F5344CB8AC3E}">
        <p14:creationId xmlns:p14="http://schemas.microsoft.com/office/powerpoint/2010/main" val="3224234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EE2A-7BEC-4F30-93B8-634639FCAF4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Links</a:t>
            </a:r>
          </a:p>
        </p:txBody>
      </p:sp>
      <p:graphicFrame>
        <p:nvGraphicFramePr>
          <p:cNvPr id="4" name="Table 3">
            <a:extLst>
              <a:ext uri="{FF2B5EF4-FFF2-40B4-BE49-F238E27FC236}">
                <a16:creationId xmlns:a16="http://schemas.microsoft.com/office/drawing/2014/main" id="{7EA67D82-6F1A-4583-BEA2-A218F9C4AFC8}"/>
              </a:ext>
            </a:extLst>
          </p:cNvPr>
          <p:cNvGraphicFramePr>
            <a:graphicFrameLocks noGrp="1"/>
          </p:cNvGraphicFramePr>
          <p:nvPr>
            <p:extLst>
              <p:ext uri="{D42A27DB-BD31-4B8C-83A1-F6EECF244321}">
                <p14:modId xmlns:p14="http://schemas.microsoft.com/office/powerpoint/2010/main" val="340492838"/>
              </p:ext>
            </p:extLst>
          </p:nvPr>
        </p:nvGraphicFramePr>
        <p:xfrm>
          <a:off x="411061" y="2818524"/>
          <a:ext cx="11222063" cy="2530155"/>
        </p:xfrm>
        <a:graphic>
          <a:graphicData uri="http://schemas.openxmlformats.org/drawingml/2006/table">
            <a:tbl>
              <a:tblPr firstRow="1" bandRow="1">
                <a:tableStyleId>{72833802-FEF1-4C79-8D5D-14CF1EAF98D9}</a:tableStyleId>
              </a:tblPr>
              <a:tblGrid>
                <a:gridCol w="4065145">
                  <a:extLst>
                    <a:ext uri="{9D8B030D-6E8A-4147-A177-3AD203B41FA5}">
                      <a16:colId xmlns:a16="http://schemas.microsoft.com/office/drawing/2014/main" val="1320052466"/>
                    </a:ext>
                  </a:extLst>
                </a:gridCol>
                <a:gridCol w="4188822">
                  <a:extLst>
                    <a:ext uri="{9D8B030D-6E8A-4147-A177-3AD203B41FA5}">
                      <a16:colId xmlns:a16="http://schemas.microsoft.com/office/drawing/2014/main" val="2275258693"/>
                    </a:ext>
                  </a:extLst>
                </a:gridCol>
                <a:gridCol w="2968096">
                  <a:extLst>
                    <a:ext uri="{9D8B030D-6E8A-4147-A177-3AD203B41FA5}">
                      <a16:colId xmlns:a16="http://schemas.microsoft.com/office/drawing/2014/main" val="2217118628"/>
                    </a:ext>
                  </a:extLst>
                </a:gridCol>
              </a:tblGrid>
              <a:tr h="518475">
                <a:tc>
                  <a:txBody>
                    <a:bodyPr/>
                    <a:lstStyle/>
                    <a:p>
                      <a:pPr algn="ctr"/>
                      <a:r>
                        <a:rPr lang="en-US" dirty="0"/>
                        <a:t>Norman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HSC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Tulsa Campus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2697645"/>
                  </a:ext>
                </a:extLst>
              </a:tr>
              <a:tr h="1753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hlinkClick r:id="rId2">
                            <a:extLst>
                              <a:ext uri="{A12FA001-AC4F-418D-AE19-62706E023703}">
                                <ahyp:hlinkClr xmlns:ahyp="http://schemas.microsoft.com/office/drawing/2018/hyperlinkcolor" val="tx"/>
                              </a:ext>
                            </a:extLst>
                          </a:hlinkClick>
                        </a:rPr>
                        <a:t>https://www.ou.edu/web/landing/policy</a:t>
                      </a:r>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hlinkClick r:id="rId3">
                            <a:extLst>
                              <a:ext uri="{A12FA001-AC4F-418D-AE19-62706E023703}">
                                <ahyp:hlinkClr xmlns:ahyp="http://schemas.microsoft.com/office/drawing/2018/hyperlinkcolor" val="tx"/>
                              </a:ext>
                            </a:extLst>
                          </a:hlinkClick>
                        </a:rPr>
                        <a:t>https://risk.ouhsc.edu/Minors-on-Campus</a:t>
                      </a:r>
                      <a:endParaRPr lang="en-US" dirty="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i="0" kern="1200" dirty="0">
                          <a:solidFill>
                            <a:schemeClr val="tx1"/>
                          </a:solidFill>
                          <a:effectLst/>
                          <a:latin typeface="+mn-lt"/>
                          <a:ea typeface="+mn-ea"/>
                          <a:cs typeface="+mn-cs"/>
                        </a:rPr>
                        <a:t>For Norman campus programs, use the Norman Campus link.</a:t>
                      </a:r>
                      <a:br>
                        <a:rPr lang="en-US" dirty="0"/>
                      </a:br>
                      <a:r>
                        <a:rPr lang="en-US" sz="1800" b="0" i="0" kern="1200" dirty="0">
                          <a:solidFill>
                            <a:schemeClr val="tx1"/>
                          </a:solidFill>
                          <a:effectLst/>
                          <a:latin typeface="+mn-lt"/>
                          <a:ea typeface="+mn-ea"/>
                          <a:cs typeface="+mn-cs"/>
                        </a:rPr>
                        <a:t>For HSC and Tulsa Administrative programs, use HSC Campus link.</a:t>
                      </a:r>
                      <a:br>
                        <a:rPr lang="en-US" dirty="0"/>
                      </a:b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2601770"/>
                  </a:ext>
                </a:extLst>
              </a:tr>
            </a:tbl>
          </a:graphicData>
        </a:graphic>
      </p:graphicFrame>
      <p:sp>
        <p:nvSpPr>
          <p:cNvPr id="5" name="TextBox 4"/>
          <p:cNvSpPr txBox="1"/>
          <p:nvPr/>
        </p:nvSpPr>
        <p:spPr>
          <a:xfrm>
            <a:off x="477444" y="2168434"/>
            <a:ext cx="11155680" cy="369332"/>
          </a:xfrm>
          <a:prstGeom prst="rect">
            <a:avLst/>
          </a:prstGeom>
          <a:noFill/>
        </p:spPr>
        <p:txBody>
          <a:bodyPr wrap="square" rtlCol="0">
            <a:spAutoFit/>
          </a:bodyPr>
          <a:lstStyle/>
          <a:p>
            <a:r>
              <a:rPr lang="en-US" dirty="0"/>
              <a:t>For all Minors on Campus forms and policies, please use the following links:</a:t>
            </a:r>
          </a:p>
        </p:txBody>
      </p:sp>
    </p:spTree>
    <p:extLst>
      <p:ext uri="{BB962C8B-B14F-4D97-AF65-F5344CB8AC3E}">
        <p14:creationId xmlns:p14="http://schemas.microsoft.com/office/powerpoint/2010/main" val="96800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a not the Event Coordinator, please sign and return this form to the Event Coordinator or your immediate supervisor.</a:t>
            </a:r>
            <a:br>
              <a:rPr lang="en-US" dirty="0"/>
            </a:br>
            <a:endParaRPr lang="en-US" dirty="0"/>
          </a:p>
        </p:txBody>
      </p:sp>
      <p:sp>
        <p:nvSpPr>
          <p:cNvPr id="3" name="Rectangle 2"/>
          <p:cNvSpPr/>
          <p:nvPr/>
        </p:nvSpPr>
        <p:spPr>
          <a:xfrm>
            <a:off x="501040" y="1979112"/>
            <a:ext cx="11223321" cy="2031325"/>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Minors on Campus Training and Requirements and agree to abide by all Requirements.  I understand that it is my responsibility to abide by the University’s Minors on Campus Guidelines.</a:t>
            </a:r>
          </a:p>
          <a:p>
            <a:endParaRPr lang="en-US" b="1" i="1" dirty="0">
              <a:latin typeface="Times New Roman" panose="02020603050405020304" pitchFamily="18"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44151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Acknowledgement Form</a:t>
            </a:r>
            <a:br>
              <a:rPr lang="en-US" dirty="0"/>
            </a:br>
            <a:br>
              <a:rPr lang="en-US" sz="1200" dirty="0"/>
            </a:br>
            <a:r>
              <a:rPr lang="en-US" sz="2200" dirty="0">
                <a:solidFill>
                  <a:schemeClr val="bg1"/>
                </a:solidFill>
              </a:rPr>
              <a:t>*If you are the Event Coordinator, please print, sign and return this page to Enterprise Risk Management.</a:t>
            </a:r>
            <a:r>
              <a:rPr lang="en-US" sz="2000" dirty="0">
                <a:solidFill>
                  <a:schemeClr val="bg1"/>
                </a:solidFill>
              </a:rPr>
              <a:t> </a:t>
            </a:r>
            <a:r>
              <a:rPr lang="en-US" sz="2200" dirty="0">
                <a:solidFill>
                  <a:schemeClr val="bg1"/>
                </a:solidFill>
              </a:rPr>
              <a:t>Please also collect and retain forms from all staff involved in your program.</a:t>
            </a:r>
            <a:br>
              <a:rPr lang="en-US" dirty="0"/>
            </a:br>
            <a:endParaRPr lang="en-US" dirty="0"/>
          </a:p>
        </p:txBody>
      </p:sp>
      <p:sp>
        <p:nvSpPr>
          <p:cNvPr id="3" name="Rectangle 2"/>
          <p:cNvSpPr/>
          <p:nvPr/>
        </p:nvSpPr>
        <p:spPr>
          <a:xfrm>
            <a:off x="501040" y="1979112"/>
            <a:ext cx="11223321" cy="2585323"/>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 I have read and acknowledge the above Minors on Campus Training and Requirements and agree to abide by all Requirements.  I understand that it is my responsibility to abide by the University’s Minors on Campus Guidelines and to gather the requested and required information and to submit all information to the Office of Enterprise Risk Management (ERM) in a timely manner </a:t>
            </a:r>
            <a:r>
              <a:rPr lang="en-US" i="1" u="sng" dirty="0">
                <a:latin typeface="Times New Roman" panose="02020603050405020304" pitchFamily="18" charset="0"/>
                <a:ea typeface="Calibri" panose="020F0502020204030204" pitchFamily="34" charset="0"/>
              </a:rPr>
              <a:t>prior</a:t>
            </a:r>
            <a:r>
              <a:rPr lang="en-US" dirty="0">
                <a:latin typeface="Times New Roman" panose="02020603050405020304" pitchFamily="18" charset="0"/>
                <a:ea typeface="Calibri" panose="020F0502020204030204" pitchFamily="34" charset="0"/>
              </a:rPr>
              <a:t> </a:t>
            </a:r>
            <a:r>
              <a:rPr lang="en-US" i="1" dirty="0">
                <a:latin typeface="Times New Roman" panose="02020603050405020304" pitchFamily="18" charset="0"/>
                <a:ea typeface="Calibri" panose="020F0502020204030204" pitchFamily="34" charset="0"/>
              </a:rPr>
              <a:t>to the event start date.</a:t>
            </a:r>
            <a:r>
              <a:rPr lang="en-US" b="1" i="1" dirty="0">
                <a:latin typeface="Times New Roman" panose="02020603050405020304" pitchFamily="18" charset="0"/>
                <a:ea typeface="Calibri" panose="020F0502020204030204" pitchFamily="34" charset="0"/>
              </a:rPr>
              <a:t> Failure to do so may result in this event being cancelled or rescheduled.</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 Event Coordinator Signature</a:t>
            </a:r>
            <a:r>
              <a:rPr lang="en-US" b="1" dirty="0">
                <a:latin typeface="Times New Roman" panose="02020603050405020304" pitchFamily="18" charset="0"/>
                <a:ea typeface="Calibri" panose="020F0502020204030204" pitchFamily="34" charset="0"/>
              </a:rPr>
              <a:t>: </a:t>
            </a:r>
            <a:r>
              <a:rPr lang="en-US" b="1" i="1" dirty="0">
                <a:latin typeface="Times New Roman" panose="02020603050405020304" pitchFamily="18" charset="0"/>
                <a:ea typeface="Calibri" panose="020F0502020204030204" pitchFamily="34" charset="0"/>
              </a:rPr>
              <a:t>________________________________     Date: ____________</a:t>
            </a:r>
            <a:endParaRPr lang="en-US" sz="1600" dirty="0">
              <a:latin typeface="Calibri" panose="020F0502020204030204" pitchFamily="34" charset="0"/>
              <a:ea typeface="Calibri" panose="020F0502020204030204" pitchFamily="34" charset="0"/>
            </a:endParaRPr>
          </a:p>
          <a:p>
            <a:r>
              <a:rPr lang="en-US" dirty="0">
                <a:latin typeface="Times New Roman" panose="02020603050405020304" pitchFamily="18" charset="0"/>
                <a:ea typeface="Calibri" panose="020F0502020204030204" pitchFamily="34" charset="0"/>
              </a:rPr>
              <a:t> </a:t>
            </a:r>
            <a:endParaRPr lang="en-US" sz="1600" dirty="0">
              <a:latin typeface="Calibri" panose="020F0502020204030204" pitchFamily="34" charset="0"/>
              <a:ea typeface="Calibri" panose="020F0502020204030204" pitchFamily="34" charset="0"/>
            </a:endParaRPr>
          </a:p>
          <a:p>
            <a:r>
              <a:rPr lang="en-US" b="1" i="1" dirty="0">
                <a:latin typeface="Times New Roman" panose="02020603050405020304" pitchFamily="18" charset="0"/>
                <a:ea typeface="Calibri" panose="020F0502020204030204" pitchFamily="34" charset="0"/>
              </a:rPr>
              <a:t>Event Coordinator Printed Name</a:t>
            </a:r>
            <a:r>
              <a:rPr lang="en-US" b="1" dirty="0">
                <a:latin typeface="Times New Roman" panose="02020603050405020304" pitchFamily="18" charset="0"/>
                <a:ea typeface="Calibri" panose="020F0502020204030204" pitchFamily="34" charset="0"/>
              </a:rPr>
              <a:t>:</a:t>
            </a:r>
            <a:r>
              <a:rPr lang="en-US" b="1" i="1" dirty="0">
                <a:latin typeface="Times New Roman" panose="02020603050405020304" pitchFamily="18" charset="0"/>
                <a:ea typeface="Calibri" panose="020F0502020204030204" pitchFamily="34" charset="0"/>
              </a:rPr>
              <a:t>  _______________________________</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3568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2446-65A7-4183-A510-0DD61EFBA0D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Third Party Sponsored Programs</a:t>
            </a:r>
          </a:p>
        </p:txBody>
      </p:sp>
      <p:sp>
        <p:nvSpPr>
          <p:cNvPr id="4" name="TextBox 3">
            <a:extLst>
              <a:ext uri="{FF2B5EF4-FFF2-40B4-BE49-F238E27FC236}">
                <a16:creationId xmlns:a16="http://schemas.microsoft.com/office/drawing/2014/main" id="{D1C5C91A-27BE-47F1-BA20-76C91C304316}"/>
              </a:ext>
            </a:extLst>
          </p:cNvPr>
          <p:cNvSpPr txBox="1"/>
          <p:nvPr/>
        </p:nvSpPr>
        <p:spPr>
          <a:xfrm>
            <a:off x="2686639" y="2249459"/>
            <a:ext cx="6525754" cy="2784480"/>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In some situations, </a:t>
            </a:r>
            <a:r>
              <a:rPr lang="en-US" dirty="0">
                <a:ea typeface="Times New Roman" panose="02020603050405020304" pitchFamily="18" charset="0"/>
                <a:cs typeface="Times New Roman" panose="02020603050405020304" pitchFamily="18" charset="0"/>
              </a:rPr>
              <a:t>T</a:t>
            </a:r>
            <a:r>
              <a:rPr lang="en-US" sz="1800" dirty="0">
                <a:effectLst/>
                <a:ea typeface="Times New Roman" panose="02020603050405020304" pitchFamily="18" charset="0"/>
                <a:cs typeface="Times New Roman" panose="02020603050405020304" pitchFamily="18" charset="0"/>
              </a:rPr>
              <a:t>hird Parties such as schools, school districts, or extracurricular organizations may contact the University to use our space for events that include minors.</a:t>
            </a:r>
            <a:endParaRPr lang="en-US" sz="2000" dirty="0">
              <a:effectLst/>
              <a:ea typeface="Calibri" panose="020F0502020204030204" pitchFamily="34" charset="0"/>
              <a:cs typeface="Times New Roman" panose="02020603050405020304" pitchFamily="18" charset="0"/>
            </a:endParaRPr>
          </a:p>
          <a:p>
            <a:r>
              <a:rPr lang="en-US" sz="1800" dirty="0">
                <a:effectLst/>
                <a:ea typeface="Times New Roman" panose="02020603050405020304" pitchFamily="18" charset="0"/>
              </a:rPr>
              <a:t>If </a:t>
            </a:r>
            <a:r>
              <a:rPr lang="en-US" dirty="0">
                <a:ea typeface="Times New Roman" panose="02020603050405020304" pitchFamily="18" charset="0"/>
              </a:rPr>
              <a:t>a University</a:t>
            </a:r>
            <a:r>
              <a:rPr lang="en-US" sz="1800" dirty="0">
                <a:effectLst/>
                <a:ea typeface="Times New Roman" panose="02020603050405020304" pitchFamily="18" charset="0"/>
              </a:rPr>
              <a:t> department agrees to provide space for this event, it must designate a departmental contact person who will be responsible for communicating University requirements to the Third Party sponsor of the event. The </a:t>
            </a:r>
            <a:r>
              <a:rPr lang="en-US" dirty="0">
                <a:ea typeface="Times New Roman" panose="02020603050405020304" pitchFamily="18" charset="0"/>
              </a:rPr>
              <a:t>Third Party </a:t>
            </a:r>
            <a:r>
              <a:rPr lang="en-US" sz="1800" dirty="0">
                <a:effectLst/>
                <a:ea typeface="Times New Roman" panose="02020603050405020304" pitchFamily="18" charset="0"/>
              </a:rPr>
              <a:t>sponsors will be responsible for designating their own Head Supervisor to make sure minors are adequately supervised and to serve as a point of contact.</a:t>
            </a:r>
            <a:endParaRPr lang="en-US" dirty="0"/>
          </a:p>
        </p:txBody>
      </p:sp>
    </p:spTree>
    <p:extLst>
      <p:ext uri="{BB962C8B-B14F-4D97-AF65-F5344CB8AC3E}">
        <p14:creationId xmlns:p14="http://schemas.microsoft.com/office/powerpoint/2010/main" val="1259065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20E6-4384-4245-B971-397E13AC51E5}"/>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Required Forms for Third Party Events</a:t>
            </a:r>
          </a:p>
        </p:txBody>
      </p:sp>
      <p:sp>
        <p:nvSpPr>
          <p:cNvPr id="4" name="TextBox 3">
            <a:extLst>
              <a:ext uri="{FF2B5EF4-FFF2-40B4-BE49-F238E27FC236}">
                <a16:creationId xmlns:a16="http://schemas.microsoft.com/office/drawing/2014/main" id="{A2341CA7-74BE-44D7-B796-5F0D9D3DF656}"/>
              </a:ext>
            </a:extLst>
          </p:cNvPr>
          <p:cNvSpPr txBox="1"/>
          <p:nvPr/>
        </p:nvSpPr>
        <p:spPr>
          <a:xfrm>
            <a:off x="979603" y="2196445"/>
            <a:ext cx="10313708" cy="3168816"/>
          </a:xfrm>
          <a:prstGeom prst="rect">
            <a:avLst/>
          </a:prstGeom>
          <a:noFill/>
        </p:spPr>
        <p:txBody>
          <a:bodyPr wrap="square" rtlCol="0">
            <a:spAutoFit/>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Third Party sponsors must sign a Facilities Use Agreement from the University department providing space; a copy of this agreement should be provided to the University’s designated campus Enterprise Risk Management office. The agreement will include the cost of the leased space, the minimum insurance requirements, and liability and indemnification language protecting the University from claims that may arise out of the event.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The sponsor must also file Form A (Event Acknowledgement Form), with any necessary modifications.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Ensure that the parents or legal guardians of the minors attending the event file Form D (Minor's Release Form).</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700" dirty="0">
                <a:cs typeface="Arial" panose="020B0604020202020204" pitchFamily="34" charset="0"/>
              </a:rPr>
              <a:t>Each sponsor must provide contact information for the event and submit all forms electronically to Risk Management prior to the event. If the event involves athletics on the Norman campus, the contact information and forms must be provided to the Event Management Office of the Department of Athletics.</a:t>
            </a:r>
            <a:endParaRPr lang="en-US" sz="1700" dirty="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8763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2BC3-616E-4602-BB6F-3080C507B7AA}"/>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Who is a Minor?</a:t>
            </a:r>
          </a:p>
        </p:txBody>
      </p:sp>
      <p:sp>
        <p:nvSpPr>
          <p:cNvPr id="4" name="TextBox 3">
            <a:extLst>
              <a:ext uri="{FF2B5EF4-FFF2-40B4-BE49-F238E27FC236}">
                <a16:creationId xmlns:a16="http://schemas.microsoft.com/office/drawing/2014/main" id="{F868CD2F-917C-45A4-9BB8-A958CD3B47D6}"/>
              </a:ext>
            </a:extLst>
          </p:cNvPr>
          <p:cNvSpPr txBox="1"/>
          <p:nvPr/>
        </p:nvSpPr>
        <p:spPr>
          <a:xfrm>
            <a:off x="2275003" y="2340833"/>
            <a:ext cx="7924799" cy="2139496"/>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 minor is anyone under the age of 18. This training applies to all minors who are brought to campus by Third Party organizations, faculty, staff, students, or visitors. </a:t>
            </a:r>
            <a:endParaRPr lang="en-US" sz="2000" dirty="0">
              <a:ea typeface="Times New Roman" panose="02020603050405020304" pitchFamily="18" charset="0"/>
              <a:cs typeface="Times New Roman" panose="02020603050405020304" pitchFamily="18" charset="0"/>
            </a:endParaRPr>
          </a:p>
          <a:p>
            <a:pPr marL="0" marR="0" fontAlgn="base">
              <a:lnSpc>
                <a:spcPct val="107000"/>
              </a:lnSpc>
              <a:spcBef>
                <a:spcPts val="1050"/>
              </a:spcBef>
              <a:spcAft>
                <a:spcPts val="1050"/>
              </a:spcAft>
            </a:pPr>
            <a:r>
              <a:rPr lang="en-US" sz="1800" b="1" dirty="0">
                <a:effectLst/>
                <a:ea typeface="Times New Roman" panose="02020603050405020304" pitchFamily="18" charset="0"/>
                <a:cs typeface="Times New Roman" panose="02020603050405020304" pitchFamily="18" charset="0"/>
              </a:rPr>
              <a:t>This training does not apply to minors who are enrolled in University courses.</a:t>
            </a:r>
            <a:r>
              <a:rPr lang="en-US" sz="1800" dirty="0">
                <a:effectLst/>
                <a:ea typeface="Times New Roman" panose="02020603050405020304" pitchFamily="18" charset="0"/>
                <a:cs typeface="Times New Roman" panose="02020603050405020304" pitchFamily="18" charset="0"/>
              </a:rPr>
              <a:t> Concurrently enrolled high school students and enrolled University students under the age of 18 are subject to all applicable University policies, including the Student Code of Rights and Responsibilities.</a:t>
            </a:r>
          </a:p>
        </p:txBody>
      </p:sp>
    </p:spTree>
    <p:extLst>
      <p:ext uri="{BB962C8B-B14F-4D97-AF65-F5344CB8AC3E}">
        <p14:creationId xmlns:p14="http://schemas.microsoft.com/office/powerpoint/2010/main" val="2531133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53E9-231A-48E8-8AE7-ACBC59A48310}"/>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Mandatory Reporting</a:t>
            </a:r>
          </a:p>
        </p:txBody>
      </p:sp>
      <p:sp>
        <p:nvSpPr>
          <p:cNvPr id="4" name="TextBox 3">
            <a:extLst>
              <a:ext uri="{FF2B5EF4-FFF2-40B4-BE49-F238E27FC236}">
                <a16:creationId xmlns:a16="http://schemas.microsoft.com/office/drawing/2014/main" id="{BDE44388-274F-4397-AC15-53B5E3DB4007}"/>
              </a:ext>
            </a:extLst>
          </p:cNvPr>
          <p:cNvSpPr txBox="1"/>
          <p:nvPr/>
        </p:nvSpPr>
        <p:spPr>
          <a:xfrm>
            <a:off x="1614603" y="2015808"/>
            <a:ext cx="9245600" cy="3648691"/>
          </a:xfrm>
          <a:prstGeom prst="rect">
            <a:avLst/>
          </a:prstGeom>
          <a:noFill/>
        </p:spPr>
        <p:txBody>
          <a:bodyPr wrap="square">
            <a:spAutoFit/>
          </a:bodyPr>
          <a:lstStyle/>
          <a:p>
            <a:pPr marL="0" marR="0" fontAlgn="base">
              <a:lnSpc>
                <a:spcPct val="107000"/>
              </a:lnSpc>
              <a:spcBef>
                <a:spcPts val="0"/>
              </a:spcBef>
              <a:spcAft>
                <a:spcPts val="0"/>
              </a:spcAft>
            </a:pPr>
            <a:r>
              <a:rPr lang="en-US" sz="1800" dirty="0">
                <a:effectLst/>
              </a:rPr>
              <a:t>Anyone who has reason to believe that a minor is the victim of abuse or neglect is required by law to report it </a:t>
            </a:r>
            <a:r>
              <a:rPr lang="en-US" sz="1800" u="sng" dirty="0">
                <a:effectLst/>
              </a:rPr>
              <a:t>immediately</a:t>
            </a:r>
            <a:r>
              <a:rPr lang="en-US" sz="1800" dirty="0">
                <a:effectLst/>
              </a:rPr>
              <a:t>. This reporting obligation is on the person who suspects abuse.</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You do not have to know with certainty that abuse is taking place. You need only a reasonable belief or suspicion that child abuse has occurred. </a:t>
            </a:r>
            <a:r>
              <a:rPr lang="en-US" sz="1800" u="sng" dirty="0">
                <a:effectLst/>
              </a:rPr>
              <a:t>When in doubt, report it</a:t>
            </a:r>
            <a:r>
              <a:rPr lang="en-US" sz="1800" dirty="0">
                <a:effectLst/>
              </a:rPr>
              <a:t>.</a:t>
            </a:r>
          </a:p>
          <a:p>
            <a:pPr marL="0" marR="0" fontAlgn="base">
              <a:lnSpc>
                <a:spcPct val="107000"/>
              </a:lnSpc>
              <a:spcBef>
                <a:spcPts val="0"/>
              </a:spcBef>
              <a:spcAft>
                <a:spcPts val="0"/>
              </a:spcAft>
            </a:pPr>
            <a:endParaRPr lang="en-US" sz="1800" dirty="0">
              <a:effectLst/>
            </a:endParaRPr>
          </a:p>
          <a:p>
            <a:pPr marL="0" marR="0" fontAlgn="base">
              <a:lnSpc>
                <a:spcPct val="107000"/>
              </a:lnSpc>
              <a:spcBef>
                <a:spcPts val="0"/>
              </a:spcBef>
              <a:spcAft>
                <a:spcPts val="0"/>
              </a:spcAft>
            </a:pPr>
            <a:r>
              <a:rPr lang="en-US" sz="1800" dirty="0">
                <a:effectLst/>
              </a:rPr>
              <a:t>If you suspect a child is a victim of abuse or neglect, crimes, and/or violations of the OU Title IX Policy, contact the following:</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Oklahoma DHS Hotline: 1-800-522-3511</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Campus Police Department: 405-325-2864 (Norman), 405-271-4911 (HSC), 918-660-3333 (Tulsa)</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effectLst/>
              </a:rPr>
              <a:t>Title IX Office: 405-325-2215 (Norman), 405-271-2110 (HSC</a:t>
            </a:r>
            <a:r>
              <a:rPr lang="en-US" sz="1800">
                <a:effectLst/>
              </a:rPr>
              <a:t>), 918-660-3107 (Tulsa</a:t>
            </a:r>
            <a:r>
              <a:rPr lang="en-US" sz="1800" dirty="0">
                <a:effectLst/>
              </a:rPr>
              <a:t>)</a:t>
            </a:r>
          </a:p>
        </p:txBody>
      </p:sp>
    </p:spTree>
    <p:extLst>
      <p:ext uri="{BB962C8B-B14F-4D97-AF65-F5344CB8AC3E}">
        <p14:creationId xmlns:p14="http://schemas.microsoft.com/office/powerpoint/2010/main" val="62814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4656-B151-4797-8D94-8654BB43DC5F}"/>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Standard of Behavior</a:t>
            </a:r>
          </a:p>
        </p:txBody>
      </p:sp>
      <p:sp>
        <p:nvSpPr>
          <p:cNvPr id="4" name="TextBox 3">
            <a:extLst>
              <a:ext uri="{FF2B5EF4-FFF2-40B4-BE49-F238E27FC236}">
                <a16:creationId xmlns:a16="http://schemas.microsoft.com/office/drawing/2014/main" id="{D41164C7-FBA3-4DA9-B5C7-F5D3473C55EA}"/>
              </a:ext>
            </a:extLst>
          </p:cNvPr>
          <p:cNvSpPr txBox="1"/>
          <p:nvPr/>
        </p:nvSpPr>
        <p:spPr>
          <a:xfrm>
            <a:off x="2611120" y="2828835"/>
            <a:ext cx="7165206" cy="1200329"/>
          </a:xfrm>
          <a:prstGeom prst="rect">
            <a:avLst/>
          </a:prstGeom>
          <a:noFill/>
        </p:spPr>
        <p:txBody>
          <a:bodyPr wrap="square">
            <a:spAutoFit/>
          </a:bodyPr>
          <a:lstStyle/>
          <a:p>
            <a:r>
              <a:rPr lang="en-US" sz="1800" dirty="0">
                <a:effectLst/>
                <a:ea typeface="Calibri" panose="020F0502020204030204" pitchFamily="34" charset="0"/>
              </a:rPr>
              <a:t>All people involved in programs for minors are responsible for their own behavior around minors. You must maintain the highest code of conduct when interacting with them. Every action you take must demonstrate a commitment to safety and trust.</a:t>
            </a:r>
            <a:endParaRPr lang="en-US" dirty="0"/>
          </a:p>
        </p:txBody>
      </p:sp>
    </p:spTree>
    <p:extLst>
      <p:ext uri="{BB962C8B-B14F-4D97-AF65-F5344CB8AC3E}">
        <p14:creationId xmlns:p14="http://schemas.microsoft.com/office/powerpoint/2010/main" val="409431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337380-7DFC-4489-909C-0F570933F6C0}"/>
              </a:ext>
            </a:extLst>
          </p:cNvPr>
          <p:cNvSpPr txBox="1"/>
          <p:nvPr/>
        </p:nvSpPr>
        <p:spPr>
          <a:xfrm>
            <a:off x="1377863" y="538620"/>
            <a:ext cx="9340938" cy="5232715"/>
          </a:xfrm>
          <a:prstGeom prst="rect">
            <a:avLst/>
          </a:prstGeom>
          <a:noFill/>
        </p:spPr>
        <p:txBody>
          <a:bodyPr wrap="square" rtlCol="0">
            <a:spAutoFit/>
          </a:bodyPr>
          <a:lstStyle/>
          <a:p>
            <a:pPr fontAlgn="base">
              <a:lnSpc>
                <a:spcPct val="107000"/>
              </a:lnSpc>
              <a:spcBef>
                <a:spcPts val="1050"/>
              </a:spcBef>
              <a:spcAft>
                <a:spcPts val="1050"/>
              </a:spcAft>
            </a:pPr>
            <a:r>
              <a:rPr lang="en-US" sz="2000" b="1" u="sng" dirty="0"/>
              <a:t>When interacting with minors it is important to remember these helpful standards of behavior:</a:t>
            </a:r>
          </a:p>
          <a:p>
            <a:pPr marL="342900" indent="-342900" fontAlgn="base">
              <a:lnSpc>
                <a:spcPct val="107000"/>
              </a:lnSpc>
              <a:spcBef>
                <a:spcPts val="1050"/>
              </a:spcBef>
              <a:spcAft>
                <a:spcPts val="1050"/>
              </a:spcAft>
              <a:buFont typeface="+mj-lt"/>
              <a:buAutoNum type="arabicPeriod"/>
            </a:pPr>
            <a:r>
              <a:rPr lang="en-US" dirty="0"/>
              <a:t>Be friendly with minors, but maintain discipline and discourage inappropriate behavior.</a:t>
            </a:r>
          </a:p>
          <a:p>
            <a:pPr marL="342900" indent="-342900" fontAlgn="base">
              <a:lnSpc>
                <a:spcPct val="107000"/>
              </a:lnSpc>
              <a:spcBef>
                <a:spcPts val="1050"/>
              </a:spcBef>
              <a:spcAft>
                <a:spcPts val="1050"/>
              </a:spcAft>
              <a:buFont typeface="+mj-lt"/>
              <a:buAutoNum type="arabicPeriod"/>
            </a:pPr>
            <a:r>
              <a:rPr lang="en-US" dirty="0"/>
              <a:t>Conduct any necessary one-on-one interactions with minors in a public environment where you can be observed.</a:t>
            </a:r>
          </a:p>
          <a:p>
            <a:pPr marL="342900" indent="-342900" fontAlgn="base">
              <a:lnSpc>
                <a:spcPct val="107000"/>
              </a:lnSpc>
              <a:spcBef>
                <a:spcPts val="1050"/>
              </a:spcBef>
              <a:spcAft>
                <a:spcPts val="1050"/>
              </a:spcAft>
              <a:buFont typeface="+mj-lt"/>
              <a:buAutoNum type="arabicPeriod"/>
            </a:pPr>
            <a:r>
              <a:rPr lang="en-US" dirty="0"/>
              <a:t>Listen to minors and provide positive reinforcement. </a:t>
            </a:r>
          </a:p>
          <a:p>
            <a:pPr marL="342900" indent="-342900" fontAlgn="base">
              <a:lnSpc>
                <a:spcPct val="107000"/>
              </a:lnSpc>
              <a:spcBef>
                <a:spcPts val="1050"/>
              </a:spcBef>
              <a:spcAft>
                <a:spcPts val="1050"/>
              </a:spcAft>
              <a:buFont typeface="+mj-lt"/>
              <a:buAutoNum type="arabicPeriod"/>
            </a:pPr>
            <a:r>
              <a:rPr lang="en-US" dirty="0"/>
              <a:t>Be consistent and treat every minor in a group fairly and with respect and dignity. </a:t>
            </a:r>
          </a:p>
          <a:p>
            <a:pPr marL="342900" indent="-342900" fontAlgn="base">
              <a:lnSpc>
                <a:spcPct val="107000"/>
              </a:lnSpc>
              <a:spcBef>
                <a:spcPts val="1050"/>
              </a:spcBef>
              <a:spcAft>
                <a:spcPts val="1050"/>
              </a:spcAft>
              <a:buFont typeface="+mj-lt"/>
              <a:buAutoNum type="arabicPeriod"/>
            </a:pPr>
            <a:r>
              <a:rPr lang="en-US" dirty="0"/>
              <a:t>Be cognizant of how your words, actions, or intentions might be perceived and could be misinterpreted.</a:t>
            </a:r>
          </a:p>
          <a:p>
            <a:pPr marL="342900" indent="-342900" fontAlgn="base">
              <a:lnSpc>
                <a:spcPct val="107000"/>
              </a:lnSpc>
              <a:spcBef>
                <a:spcPts val="1050"/>
              </a:spcBef>
              <a:spcAft>
                <a:spcPts val="1050"/>
              </a:spcAft>
              <a:buFont typeface="+mj-lt"/>
              <a:buAutoNum type="arabicPeriod"/>
            </a:pPr>
            <a:r>
              <a:rPr lang="en-US" dirty="0"/>
              <a:t>Consult with other adult supervisors if you feel uncertain about a situation.</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215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1D2D-BA29-4628-8B30-32675F8800F8}"/>
              </a:ext>
            </a:extLst>
          </p:cNvPr>
          <p:cNvSpPr>
            <a:spLocks noGrp="1"/>
          </p:cNvSpPr>
          <p:nvPr>
            <p:ph type="title"/>
          </p:nvPr>
        </p:nvSpPr>
        <p:spPr/>
        <p:txBody>
          <a:bodyPr/>
          <a:lstStyle/>
          <a:p>
            <a:pPr algn="ctr"/>
            <a:r>
              <a:rPr lang="en-US" b="1" dirty="0">
                <a:solidFill>
                  <a:schemeClr val="bg1"/>
                </a:solidFill>
                <a:latin typeface="Arial" panose="020B0604020202020204" pitchFamily="34" charset="0"/>
                <a:cs typeface="Arial" panose="020B0604020202020204" pitchFamily="34" charset="0"/>
              </a:rPr>
              <a:t>Appropriate Touching</a:t>
            </a:r>
          </a:p>
        </p:txBody>
      </p:sp>
      <p:sp>
        <p:nvSpPr>
          <p:cNvPr id="4" name="TextBox 3">
            <a:extLst>
              <a:ext uri="{FF2B5EF4-FFF2-40B4-BE49-F238E27FC236}">
                <a16:creationId xmlns:a16="http://schemas.microsoft.com/office/drawing/2014/main" id="{17AE3753-BA22-49D8-BE3B-8BFC6D114F5F}"/>
              </a:ext>
            </a:extLst>
          </p:cNvPr>
          <p:cNvSpPr txBox="1"/>
          <p:nvPr/>
        </p:nvSpPr>
        <p:spPr>
          <a:xfrm>
            <a:off x="2945563" y="2215536"/>
            <a:ext cx="6583680" cy="3671261"/>
          </a:xfrm>
          <a:prstGeom prst="rect">
            <a:avLst/>
          </a:prstGeom>
          <a:noFill/>
        </p:spPr>
        <p:txBody>
          <a:bodyPr wrap="square">
            <a:spAutoFit/>
          </a:bodyPr>
          <a:lstStyle/>
          <a:p>
            <a:pPr marL="0" marR="0" fontAlgn="base">
              <a:lnSpc>
                <a:spcPct val="107000"/>
              </a:lnSpc>
              <a:spcBef>
                <a:spcPts val="1050"/>
              </a:spcBef>
              <a:spcAft>
                <a:spcPts val="1050"/>
              </a:spcAft>
            </a:pPr>
            <a:r>
              <a:rPr lang="en-US" sz="1800" dirty="0">
                <a:effectLst/>
                <a:ea typeface="Times New Roman" panose="02020603050405020304" pitchFamily="18" charset="0"/>
                <a:cs typeface="Times New Roman" panose="02020603050405020304" pitchFamily="18" charset="0"/>
              </a:rPr>
              <a:t>As a rule, do not touch minors in a manner that a reasonable person could interpret as inappropriate. Appropriate touching that is generally acceptable includes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shaking hands,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high fives &amp; hand slapping,</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hand signs &amp; greetings,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side hugs,</a:t>
            </a:r>
            <a:endParaRPr lang="en-US" sz="2000" dirty="0">
              <a:effectLst/>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ea typeface="Times New Roman" panose="02020603050405020304" pitchFamily="18" charset="0"/>
                <a:cs typeface="Times New Roman" panose="02020603050405020304" pitchFamily="18" charset="0"/>
              </a:rPr>
              <a:t>and pats on the shoulder or back.</a:t>
            </a:r>
            <a:endParaRPr lang="en-US" sz="2000" dirty="0">
              <a:effectLst/>
              <a:ea typeface="Calibri" panose="020F0502020204030204" pitchFamily="34" charset="0"/>
              <a:cs typeface="Times New Roman" panose="02020603050405020304" pitchFamily="18" charset="0"/>
            </a:endParaRPr>
          </a:p>
          <a:p>
            <a:r>
              <a:rPr lang="en-US" sz="1800" b="1" dirty="0">
                <a:effectLst/>
                <a:ea typeface="Times New Roman" panose="02020603050405020304" pitchFamily="18" charset="0"/>
              </a:rPr>
              <a:t>Any touching must be consented by the minor and appropriate for the situation.</a:t>
            </a:r>
            <a:endParaRPr lang="en-US" dirty="0"/>
          </a:p>
        </p:txBody>
      </p:sp>
    </p:spTree>
    <p:extLst>
      <p:ext uri="{BB962C8B-B14F-4D97-AF65-F5344CB8AC3E}">
        <p14:creationId xmlns:p14="http://schemas.microsoft.com/office/powerpoint/2010/main" val="76604234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4340</TotalTime>
  <Words>3021</Words>
  <Application>Microsoft Office PowerPoint</Application>
  <PresentationFormat>Widescreen</PresentationFormat>
  <Paragraphs>170</Paragraphs>
  <Slides>28</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28</vt:i4>
      </vt:variant>
    </vt:vector>
  </HeadingPairs>
  <TitlesOfParts>
    <vt:vector size="36" baseType="lpstr">
      <vt:lpstr>Arial</vt:lpstr>
      <vt:lpstr>Calibri</vt:lpstr>
      <vt:lpstr>Calibri Light</vt:lpstr>
      <vt:lpstr>Symbol</vt:lpstr>
      <vt:lpstr>Times New Roman</vt:lpstr>
      <vt:lpstr>Office Theme</vt:lpstr>
      <vt:lpstr>1_Custom Design</vt:lpstr>
      <vt:lpstr>Custom Design</vt:lpstr>
      <vt:lpstr>Minors on Campus</vt:lpstr>
      <vt:lpstr>PowerPoint Presentation</vt:lpstr>
      <vt:lpstr>Third Party Sponsored Programs</vt:lpstr>
      <vt:lpstr>Required Forms for Third Party Events</vt:lpstr>
      <vt:lpstr>Who is a Minor?</vt:lpstr>
      <vt:lpstr>Mandatory Reporting</vt:lpstr>
      <vt:lpstr>Standard of Behavior</vt:lpstr>
      <vt:lpstr>PowerPoint Presentation</vt:lpstr>
      <vt:lpstr>Appropriate Touching</vt:lpstr>
      <vt:lpstr>Inappropriate Touch</vt:lpstr>
      <vt:lpstr>Inappropriate Behavior</vt:lpstr>
      <vt:lpstr>Appropriate vs Inappropriate Behavior</vt:lpstr>
      <vt:lpstr>PowerPoint Presentation</vt:lpstr>
      <vt:lpstr>Bringing Minors to University Events</vt:lpstr>
      <vt:lpstr>Supervision</vt:lpstr>
      <vt:lpstr>Overnight Supervision</vt:lpstr>
      <vt:lpstr>Background Checks</vt:lpstr>
      <vt:lpstr>Transportation</vt:lpstr>
      <vt:lpstr>Security Measures</vt:lpstr>
      <vt:lpstr>Exceptions and Unique Scenarios</vt:lpstr>
      <vt:lpstr>High Risk Areas</vt:lpstr>
      <vt:lpstr>Student Guidelines</vt:lpstr>
      <vt:lpstr>Visitor Guidelines</vt:lpstr>
      <vt:lpstr>Clery Act and Reporting Clery Crimes</vt:lpstr>
      <vt:lpstr>Questions?</vt:lpstr>
      <vt:lpstr>Links</vt:lpstr>
      <vt:lpstr>Acknowledgement Form  *If you are a not the Event Coordinator, please sign and return this form to the Event Coordinator or your immediate supervisor. </vt:lpstr>
      <vt:lpstr>Acknowledgement Form  *If you are the Event Coordinator, please print, sign and return this page to Enterprise Risk Management. Please also collect and retain forms from all staff involved in your program.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Minors on Campus Training</dc:title>
  <dc:creator>Krane, Cathy</dc:creator>
  <cp:lastModifiedBy>Shilling Moakley, Amy L (HSC)</cp:lastModifiedBy>
  <cp:revision>63</cp:revision>
  <cp:lastPrinted>2021-03-15T15:30:13Z</cp:lastPrinted>
  <dcterms:created xsi:type="dcterms:W3CDTF">2021-02-19T20:47:55Z</dcterms:created>
  <dcterms:modified xsi:type="dcterms:W3CDTF">2024-07-01T13:49:49Z</dcterms:modified>
</cp:coreProperties>
</file>